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44" r:id="rId3"/>
    <p:sldId id="347" r:id="rId4"/>
    <p:sldId id="348" r:id="rId5"/>
    <p:sldId id="350" r:id="rId6"/>
    <p:sldId id="357" r:id="rId7"/>
    <p:sldId id="319" r:id="rId8"/>
    <p:sldId id="351" r:id="rId9"/>
    <p:sldId id="345" r:id="rId10"/>
    <p:sldId id="339" r:id="rId11"/>
    <p:sldId id="356" r:id="rId12"/>
    <p:sldId id="336" r:id="rId13"/>
    <p:sldId id="353" r:id="rId14"/>
    <p:sldId id="355" r:id="rId15"/>
    <p:sldId id="354" r:id="rId16"/>
    <p:sldId id="358" r:id="rId17"/>
    <p:sldId id="359" r:id="rId18"/>
    <p:sldId id="33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96">
          <p15:clr>
            <a:srgbClr val="A4A3A4"/>
          </p15:clr>
        </p15:guide>
        <p15:guide id="3" pos="2880">
          <p15:clr>
            <a:srgbClr val="A4A3A4"/>
          </p15:clr>
        </p15:guide>
        <p15:guide id="4" pos="2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2E0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86" autoAdjust="0"/>
  </p:normalViewPr>
  <p:slideViewPr>
    <p:cSldViewPr>
      <p:cViewPr varScale="1">
        <p:scale>
          <a:sx n="89" d="100"/>
          <a:sy n="89" d="100"/>
        </p:scale>
        <p:origin x="2244" y="84"/>
      </p:cViewPr>
      <p:guideLst>
        <p:guide orient="horz" pos="2160"/>
        <p:guide orient="horz" pos="1296"/>
        <p:guide pos="2880"/>
        <p:guide pos="267"/>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8621D-72D2-4E81-81BC-22DE413D398D}" type="doc">
      <dgm:prSet loTypeId="urn:microsoft.com/office/officeart/2005/8/layout/chart3" loCatId="relationship" qsTypeId="urn:microsoft.com/office/officeart/2005/8/quickstyle/simple2" qsCatId="simple" csTypeId="urn:microsoft.com/office/officeart/2005/8/colors/colorful3" csCatId="colorful" phldr="1"/>
      <dgm:spPr/>
      <dgm:t>
        <a:bodyPr/>
        <a:lstStyle/>
        <a:p>
          <a:endParaRPr lang="en-GB"/>
        </a:p>
      </dgm:t>
    </dgm:pt>
    <dgm:pt modelId="{EB755432-5615-44DF-967A-041AA53C0F8F}">
      <dgm:prSet phldrT="[Text]"/>
      <dgm:spPr/>
      <dgm:t>
        <a:bodyPr/>
        <a:lstStyle/>
        <a:p>
          <a:r>
            <a:rPr lang="en-GB" dirty="0"/>
            <a:t>Observation based</a:t>
          </a:r>
        </a:p>
      </dgm:t>
    </dgm:pt>
    <dgm:pt modelId="{98DDBC7F-B531-439E-A535-242DC5B27AA7}" type="parTrans" cxnId="{4EC86846-AC54-4623-8CC4-2200C6FEAEE4}">
      <dgm:prSet/>
      <dgm:spPr/>
      <dgm:t>
        <a:bodyPr/>
        <a:lstStyle/>
        <a:p>
          <a:endParaRPr lang="en-GB"/>
        </a:p>
      </dgm:t>
    </dgm:pt>
    <dgm:pt modelId="{93090830-0A50-4698-B834-15A445375B20}" type="sibTrans" cxnId="{4EC86846-AC54-4623-8CC4-2200C6FEAEE4}">
      <dgm:prSet/>
      <dgm:spPr/>
      <dgm:t>
        <a:bodyPr/>
        <a:lstStyle/>
        <a:p>
          <a:endParaRPr lang="en-GB"/>
        </a:p>
      </dgm:t>
    </dgm:pt>
    <dgm:pt modelId="{032E3AD0-30C1-43A7-9D38-95D6D2EEB3C8}">
      <dgm:prSet phldrT="[Text]"/>
      <dgm:spPr/>
      <dgm:t>
        <a:bodyPr/>
        <a:lstStyle/>
        <a:p>
          <a:r>
            <a:rPr lang="en-GB" dirty="0"/>
            <a:t>Practical demonstration based</a:t>
          </a:r>
        </a:p>
      </dgm:t>
    </dgm:pt>
    <dgm:pt modelId="{C27F3F9C-3CC0-46A9-9DD8-99AC7191988C}" type="parTrans" cxnId="{CBC3D1B7-6661-41FF-B5D1-9B4A2C2EDB60}">
      <dgm:prSet/>
      <dgm:spPr/>
      <dgm:t>
        <a:bodyPr/>
        <a:lstStyle/>
        <a:p>
          <a:endParaRPr lang="en-GB"/>
        </a:p>
      </dgm:t>
    </dgm:pt>
    <dgm:pt modelId="{1ACB3888-B098-4D0B-B028-730EBC30EFF9}" type="sibTrans" cxnId="{CBC3D1B7-6661-41FF-B5D1-9B4A2C2EDB60}">
      <dgm:prSet/>
      <dgm:spPr/>
      <dgm:t>
        <a:bodyPr/>
        <a:lstStyle/>
        <a:p>
          <a:endParaRPr lang="en-GB"/>
        </a:p>
      </dgm:t>
    </dgm:pt>
    <dgm:pt modelId="{4A01BB4C-CBD2-48EA-BF19-377A87CFF707}">
      <dgm:prSet phldrT="[Text]"/>
      <dgm:spPr/>
      <dgm:t>
        <a:bodyPr/>
        <a:lstStyle/>
        <a:p>
          <a:r>
            <a:rPr lang="en-GB" dirty="0"/>
            <a:t>Project based</a:t>
          </a:r>
        </a:p>
      </dgm:t>
    </dgm:pt>
    <dgm:pt modelId="{1FC4F147-22B0-4403-8C18-07E2B02E18D0}" type="parTrans" cxnId="{07DC1E6B-B633-4154-A8F7-203201741D3C}">
      <dgm:prSet/>
      <dgm:spPr/>
      <dgm:t>
        <a:bodyPr/>
        <a:lstStyle/>
        <a:p>
          <a:endParaRPr lang="en-GB"/>
        </a:p>
      </dgm:t>
    </dgm:pt>
    <dgm:pt modelId="{0731F5CE-32DD-4095-AEA7-E3F018A6E040}" type="sibTrans" cxnId="{07DC1E6B-B633-4154-A8F7-203201741D3C}">
      <dgm:prSet/>
      <dgm:spPr/>
      <dgm:t>
        <a:bodyPr/>
        <a:lstStyle/>
        <a:p>
          <a:endParaRPr lang="en-GB"/>
        </a:p>
      </dgm:t>
    </dgm:pt>
    <dgm:pt modelId="{EC2F57FB-39E9-43A3-930C-FBE10E87D344}">
      <dgm:prSet phldrT="[Text]"/>
      <dgm:spPr/>
      <dgm:t>
        <a:bodyPr/>
        <a:lstStyle/>
        <a:p>
          <a:r>
            <a:rPr lang="en-GB" dirty="0"/>
            <a:t>Test based</a:t>
          </a:r>
        </a:p>
      </dgm:t>
    </dgm:pt>
    <dgm:pt modelId="{8275CD5B-B5C1-4542-AC36-AEF231AF697F}" type="parTrans" cxnId="{F05C431C-A6B4-4A6E-9337-C6E15603AEA2}">
      <dgm:prSet/>
      <dgm:spPr/>
      <dgm:t>
        <a:bodyPr/>
        <a:lstStyle/>
        <a:p>
          <a:endParaRPr lang="en-GB"/>
        </a:p>
      </dgm:t>
    </dgm:pt>
    <dgm:pt modelId="{B77312ED-DD59-491E-9A4C-F4A70C28518F}" type="sibTrans" cxnId="{F05C431C-A6B4-4A6E-9337-C6E15603AEA2}">
      <dgm:prSet/>
      <dgm:spPr/>
      <dgm:t>
        <a:bodyPr/>
        <a:lstStyle/>
        <a:p>
          <a:endParaRPr lang="en-GB"/>
        </a:p>
      </dgm:t>
    </dgm:pt>
    <dgm:pt modelId="{65CFC49E-3205-43C6-9ACD-607549D624FC}">
      <dgm:prSet/>
      <dgm:spPr/>
      <dgm:t>
        <a:bodyPr/>
        <a:lstStyle/>
        <a:p>
          <a:r>
            <a:rPr lang="en-GB" dirty="0"/>
            <a:t>Presentation based</a:t>
          </a:r>
        </a:p>
      </dgm:t>
    </dgm:pt>
    <dgm:pt modelId="{9E4547F9-66BB-4B08-807C-BB97FFB89810}" type="parTrans" cxnId="{562E25ED-F7AE-4F54-AB8C-414819641427}">
      <dgm:prSet/>
      <dgm:spPr/>
      <dgm:t>
        <a:bodyPr/>
        <a:lstStyle/>
        <a:p>
          <a:endParaRPr lang="en-GB"/>
        </a:p>
      </dgm:t>
    </dgm:pt>
    <dgm:pt modelId="{BE34D260-6963-43A8-B203-5CF2C00FB362}" type="sibTrans" cxnId="{562E25ED-F7AE-4F54-AB8C-414819641427}">
      <dgm:prSet/>
      <dgm:spPr/>
      <dgm:t>
        <a:bodyPr/>
        <a:lstStyle/>
        <a:p>
          <a:endParaRPr lang="en-GB"/>
        </a:p>
      </dgm:t>
    </dgm:pt>
    <dgm:pt modelId="{D15D5DE8-34D1-4095-B4D7-802E72FA8BD2}">
      <dgm:prSet/>
      <dgm:spPr/>
      <dgm:t>
        <a:bodyPr/>
        <a:lstStyle/>
        <a:p>
          <a:r>
            <a:rPr lang="en-GB" dirty="0"/>
            <a:t>Professional Discussion or Interview based</a:t>
          </a:r>
        </a:p>
      </dgm:t>
    </dgm:pt>
    <dgm:pt modelId="{60D10EA4-BA8A-4ABA-A5A1-0A9758596B6B}" type="parTrans" cxnId="{5BBD1377-3D42-4ACA-905D-57A5FB1C4402}">
      <dgm:prSet/>
      <dgm:spPr/>
      <dgm:t>
        <a:bodyPr/>
        <a:lstStyle/>
        <a:p>
          <a:endParaRPr lang="en-GB"/>
        </a:p>
      </dgm:t>
    </dgm:pt>
    <dgm:pt modelId="{73E09CAA-14A2-442B-B9F3-1D74409E3CE4}" type="sibTrans" cxnId="{5BBD1377-3D42-4ACA-905D-57A5FB1C4402}">
      <dgm:prSet/>
      <dgm:spPr/>
      <dgm:t>
        <a:bodyPr/>
        <a:lstStyle/>
        <a:p>
          <a:endParaRPr lang="en-GB"/>
        </a:p>
      </dgm:t>
    </dgm:pt>
    <dgm:pt modelId="{8178E9FE-A232-46B7-B28D-7E823240962D}" type="pres">
      <dgm:prSet presAssocID="{8AC8621D-72D2-4E81-81BC-22DE413D398D}" presName="compositeShape" presStyleCnt="0">
        <dgm:presLayoutVars>
          <dgm:chMax val="7"/>
          <dgm:dir/>
          <dgm:resizeHandles val="exact"/>
        </dgm:presLayoutVars>
      </dgm:prSet>
      <dgm:spPr/>
    </dgm:pt>
    <dgm:pt modelId="{7CD5B7E9-6AE2-4B99-9EA2-E4EB0521521F}" type="pres">
      <dgm:prSet presAssocID="{8AC8621D-72D2-4E81-81BC-22DE413D398D}" presName="wedge1" presStyleLbl="node1" presStyleIdx="0" presStyleCnt="6" custLinFactNeighborX="-3676" custLinFactNeighborY="4985"/>
      <dgm:spPr/>
    </dgm:pt>
    <dgm:pt modelId="{7DF179A3-FC18-4C21-8804-2CB0D855AC86}" type="pres">
      <dgm:prSet presAssocID="{8AC8621D-72D2-4E81-81BC-22DE413D398D}" presName="wedge1Tx" presStyleLbl="node1" presStyleIdx="0" presStyleCnt="6">
        <dgm:presLayoutVars>
          <dgm:chMax val="0"/>
          <dgm:chPref val="0"/>
          <dgm:bulletEnabled val="1"/>
        </dgm:presLayoutVars>
      </dgm:prSet>
      <dgm:spPr/>
    </dgm:pt>
    <dgm:pt modelId="{61903164-92F6-41E4-B4E8-B3D245325AF6}" type="pres">
      <dgm:prSet presAssocID="{8AC8621D-72D2-4E81-81BC-22DE413D398D}" presName="wedge2" presStyleLbl="node1" presStyleIdx="1" presStyleCnt="6"/>
      <dgm:spPr/>
    </dgm:pt>
    <dgm:pt modelId="{96BC6538-B6D7-4EAE-BF5E-3E5471CF30AF}" type="pres">
      <dgm:prSet presAssocID="{8AC8621D-72D2-4E81-81BC-22DE413D398D}" presName="wedge2Tx" presStyleLbl="node1" presStyleIdx="1" presStyleCnt="6">
        <dgm:presLayoutVars>
          <dgm:chMax val="0"/>
          <dgm:chPref val="0"/>
          <dgm:bulletEnabled val="1"/>
        </dgm:presLayoutVars>
      </dgm:prSet>
      <dgm:spPr/>
    </dgm:pt>
    <dgm:pt modelId="{6AE4545E-2986-45E7-A8F5-EDD4E6E544F2}" type="pres">
      <dgm:prSet presAssocID="{8AC8621D-72D2-4E81-81BC-22DE413D398D}" presName="wedge3" presStyleLbl="node1" presStyleIdx="2" presStyleCnt="6"/>
      <dgm:spPr/>
    </dgm:pt>
    <dgm:pt modelId="{BE4A6C92-43B2-4B27-82FD-4A5DCE41E14C}" type="pres">
      <dgm:prSet presAssocID="{8AC8621D-72D2-4E81-81BC-22DE413D398D}" presName="wedge3Tx" presStyleLbl="node1" presStyleIdx="2" presStyleCnt="6">
        <dgm:presLayoutVars>
          <dgm:chMax val="0"/>
          <dgm:chPref val="0"/>
          <dgm:bulletEnabled val="1"/>
        </dgm:presLayoutVars>
      </dgm:prSet>
      <dgm:spPr/>
    </dgm:pt>
    <dgm:pt modelId="{8D3302F9-BC98-429C-82CD-46561AFD7F0B}" type="pres">
      <dgm:prSet presAssocID="{8AC8621D-72D2-4E81-81BC-22DE413D398D}" presName="wedge4" presStyleLbl="node1" presStyleIdx="3" presStyleCnt="6"/>
      <dgm:spPr/>
    </dgm:pt>
    <dgm:pt modelId="{8C094294-D896-4E27-BCEE-669BC0A5BA82}" type="pres">
      <dgm:prSet presAssocID="{8AC8621D-72D2-4E81-81BC-22DE413D398D}" presName="wedge4Tx" presStyleLbl="node1" presStyleIdx="3" presStyleCnt="6">
        <dgm:presLayoutVars>
          <dgm:chMax val="0"/>
          <dgm:chPref val="0"/>
          <dgm:bulletEnabled val="1"/>
        </dgm:presLayoutVars>
      </dgm:prSet>
      <dgm:spPr/>
    </dgm:pt>
    <dgm:pt modelId="{F925E535-BC48-4DB5-87F9-01CEC8381476}" type="pres">
      <dgm:prSet presAssocID="{8AC8621D-72D2-4E81-81BC-22DE413D398D}" presName="wedge5" presStyleLbl="node1" presStyleIdx="4" presStyleCnt="6"/>
      <dgm:spPr/>
    </dgm:pt>
    <dgm:pt modelId="{17A2B990-D940-4DF2-A972-0C58EA0FDC43}" type="pres">
      <dgm:prSet presAssocID="{8AC8621D-72D2-4E81-81BC-22DE413D398D}" presName="wedge5Tx" presStyleLbl="node1" presStyleIdx="4" presStyleCnt="6">
        <dgm:presLayoutVars>
          <dgm:chMax val="0"/>
          <dgm:chPref val="0"/>
          <dgm:bulletEnabled val="1"/>
        </dgm:presLayoutVars>
      </dgm:prSet>
      <dgm:spPr/>
    </dgm:pt>
    <dgm:pt modelId="{A6F9BF5B-C87F-42E3-9961-3212D2ACD6B5}" type="pres">
      <dgm:prSet presAssocID="{8AC8621D-72D2-4E81-81BC-22DE413D398D}" presName="wedge6" presStyleLbl="node1" presStyleIdx="5" presStyleCnt="6"/>
      <dgm:spPr/>
    </dgm:pt>
    <dgm:pt modelId="{B2C39313-2828-4A29-9130-C83ED7759511}" type="pres">
      <dgm:prSet presAssocID="{8AC8621D-72D2-4E81-81BC-22DE413D398D}" presName="wedge6Tx" presStyleLbl="node1" presStyleIdx="5" presStyleCnt="6">
        <dgm:presLayoutVars>
          <dgm:chMax val="0"/>
          <dgm:chPref val="0"/>
          <dgm:bulletEnabled val="1"/>
        </dgm:presLayoutVars>
      </dgm:prSet>
      <dgm:spPr/>
    </dgm:pt>
  </dgm:ptLst>
  <dgm:cxnLst>
    <dgm:cxn modelId="{FFC5E907-B969-472A-B450-6F22653F89D4}" type="presOf" srcId="{65CFC49E-3205-43C6-9ACD-607549D624FC}" destId="{F925E535-BC48-4DB5-87F9-01CEC8381476}" srcOrd="0" destOrd="0" presId="urn:microsoft.com/office/officeart/2005/8/layout/chart3"/>
    <dgm:cxn modelId="{F05C431C-A6B4-4A6E-9337-C6E15603AEA2}" srcId="{8AC8621D-72D2-4E81-81BC-22DE413D398D}" destId="{EC2F57FB-39E9-43A3-930C-FBE10E87D344}" srcOrd="3" destOrd="0" parTransId="{8275CD5B-B5C1-4542-AC36-AEF231AF697F}" sibTransId="{B77312ED-DD59-491E-9A4C-F4A70C28518F}"/>
    <dgm:cxn modelId="{8C284E1D-24E7-4DBE-B393-58656AB9C367}" type="presOf" srcId="{65CFC49E-3205-43C6-9ACD-607549D624FC}" destId="{17A2B990-D940-4DF2-A972-0C58EA0FDC43}" srcOrd="1" destOrd="0" presId="urn:microsoft.com/office/officeart/2005/8/layout/chart3"/>
    <dgm:cxn modelId="{05D6C65F-48BA-43E6-B30C-654950027EFC}" type="presOf" srcId="{4A01BB4C-CBD2-48EA-BF19-377A87CFF707}" destId="{BE4A6C92-43B2-4B27-82FD-4A5DCE41E14C}" srcOrd="1" destOrd="0" presId="urn:microsoft.com/office/officeart/2005/8/layout/chart3"/>
    <dgm:cxn modelId="{5EDFFC44-FD79-4451-9A5F-0E465F2F3074}" type="presOf" srcId="{EB755432-5615-44DF-967A-041AA53C0F8F}" destId="{7DF179A3-FC18-4C21-8804-2CB0D855AC86}" srcOrd="1" destOrd="0" presId="urn:microsoft.com/office/officeart/2005/8/layout/chart3"/>
    <dgm:cxn modelId="{4EC86846-AC54-4623-8CC4-2200C6FEAEE4}" srcId="{8AC8621D-72D2-4E81-81BC-22DE413D398D}" destId="{EB755432-5615-44DF-967A-041AA53C0F8F}" srcOrd="0" destOrd="0" parTransId="{98DDBC7F-B531-439E-A535-242DC5B27AA7}" sibTransId="{93090830-0A50-4698-B834-15A445375B20}"/>
    <dgm:cxn modelId="{07DC1E6B-B633-4154-A8F7-203201741D3C}" srcId="{8AC8621D-72D2-4E81-81BC-22DE413D398D}" destId="{4A01BB4C-CBD2-48EA-BF19-377A87CFF707}" srcOrd="2" destOrd="0" parTransId="{1FC4F147-22B0-4403-8C18-07E2B02E18D0}" sibTransId="{0731F5CE-32DD-4095-AEA7-E3F018A6E040}"/>
    <dgm:cxn modelId="{0B55B66D-AF5D-445C-B562-E48D059D554B}" type="presOf" srcId="{EC2F57FB-39E9-43A3-930C-FBE10E87D344}" destId="{8D3302F9-BC98-429C-82CD-46561AFD7F0B}" srcOrd="0" destOrd="0" presId="urn:microsoft.com/office/officeart/2005/8/layout/chart3"/>
    <dgm:cxn modelId="{3DCF5E4E-86E6-49E5-8A0C-193CD4D61870}" type="presOf" srcId="{8AC8621D-72D2-4E81-81BC-22DE413D398D}" destId="{8178E9FE-A232-46B7-B28D-7E823240962D}" srcOrd="0" destOrd="0" presId="urn:microsoft.com/office/officeart/2005/8/layout/chart3"/>
    <dgm:cxn modelId="{36894970-372E-43F8-A9C0-1C9F4EDB05BB}" type="presOf" srcId="{EB755432-5615-44DF-967A-041AA53C0F8F}" destId="{7CD5B7E9-6AE2-4B99-9EA2-E4EB0521521F}" srcOrd="0" destOrd="0" presId="urn:microsoft.com/office/officeart/2005/8/layout/chart3"/>
    <dgm:cxn modelId="{FDF3C775-6D6E-4E8E-903A-DDA003C6B010}" type="presOf" srcId="{032E3AD0-30C1-43A7-9D38-95D6D2EEB3C8}" destId="{61903164-92F6-41E4-B4E8-B3D245325AF6}" srcOrd="0" destOrd="0" presId="urn:microsoft.com/office/officeart/2005/8/layout/chart3"/>
    <dgm:cxn modelId="{5BBD1377-3D42-4ACA-905D-57A5FB1C4402}" srcId="{8AC8621D-72D2-4E81-81BC-22DE413D398D}" destId="{D15D5DE8-34D1-4095-B4D7-802E72FA8BD2}" srcOrd="5" destOrd="0" parTransId="{60D10EA4-BA8A-4ABA-A5A1-0A9758596B6B}" sibTransId="{73E09CAA-14A2-442B-B9F3-1D74409E3CE4}"/>
    <dgm:cxn modelId="{8E3FB87E-C01E-4CA4-83FE-2AF6DB873C0C}" type="presOf" srcId="{4A01BB4C-CBD2-48EA-BF19-377A87CFF707}" destId="{6AE4545E-2986-45E7-A8F5-EDD4E6E544F2}" srcOrd="0" destOrd="0" presId="urn:microsoft.com/office/officeart/2005/8/layout/chart3"/>
    <dgm:cxn modelId="{598F0998-5034-4409-947B-DFDB6FDB500A}" type="presOf" srcId="{EC2F57FB-39E9-43A3-930C-FBE10E87D344}" destId="{8C094294-D896-4E27-BCEE-669BC0A5BA82}" srcOrd="1" destOrd="0" presId="urn:microsoft.com/office/officeart/2005/8/layout/chart3"/>
    <dgm:cxn modelId="{CBC3D1B7-6661-41FF-B5D1-9B4A2C2EDB60}" srcId="{8AC8621D-72D2-4E81-81BC-22DE413D398D}" destId="{032E3AD0-30C1-43A7-9D38-95D6D2EEB3C8}" srcOrd="1" destOrd="0" parTransId="{C27F3F9C-3CC0-46A9-9DD8-99AC7191988C}" sibTransId="{1ACB3888-B098-4D0B-B028-730EBC30EFF9}"/>
    <dgm:cxn modelId="{A3FFF1DC-6B50-4084-9448-103503588845}" type="presOf" srcId="{D15D5DE8-34D1-4095-B4D7-802E72FA8BD2}" destId="{B2C39313-2828-4A29-9130-C83ED7759511}" srcOrd="1" destOrd="0" presId="urn:microsoft.com/office/officeart/2005/8/layout/chart3"/>
    <dgm:cxn modelId="{562E25ED-F7AE-4F54-AB8C-414819641427}" srcId="{8AC8621D-72D2-4E81-81BC-22DE413D398D}" destId="{65CFC49E-3205-43C6-9ACD-607549D624FC}" srcOrd="4" destOrd="0" parTransId="{9E4547F9-66BB-4B08-807C-BB97FFB89810}" sibTransId="{BE34D260-6963-43A8-B203-5CF2C00FB362}"/>
    <dgm:cxn modelId="{EF97EAF8-97E2-4467-8F85-1BEE68A2AFEF}" type="presOf" srcId="{D15D5DE8-34D1-4095-B4D7-802E72FA8BD2}" destId="{A6F9BF5B-C87F-42E3-9961-3212D2ACD6B5}" srcOrd="0" destOrd="0" presId="urn:microsoft.com/office/officeart/2005/8/layout/chart3"/>
    <dgm:cxn modelId="{FA9F3EFB-9A4C-45E6-8A08-CBBC7E10723C}" type="presOf" srcId="{032E3AD0-30C1-43A7-9D38-95D6D2EEB3C8}" destId="{96BC6538-B6D7-4EAE-BF5E-3E5471CF30AF}" srcOrd="1" destOrd="0" presId="urn:microsoft.com/office/officeart/2005/8/layout/chart3"/>
    <dgm:cxn modelId="{F3C639AD-2D31-4117-B019-71B24218C4E4}" type="presParOf" srcId="{8178E9FE-A232-46B7-B28D-7E823240962D}" destId="{7CD5B7E9-6AE2-4B99-9EA2-E4EB0521521F}" srcOrd="0" destOrd="0" presId="urn:microsoft.com/office/officeart/2005/8/layout/chart3"/>
    <dgm:cxn modelId="{DFDAF575-5C97-4125-A155-DE697369E88C}" type="presParOf" srcId="{8178E9FE-A232-46B7-B28D-7E823240962D}" destId="{7DF179A3-FC18-4C21-8804-2CB0D855AC86}" srcOrd="1" destOrd="0" presId="urn:microsoft.com/office/officeart/2005/8/layout/chart3"/>
    <dgm:cxn modelId="{53B7646E-9791-4E45-92FF-B56771A83F90}" type="presParOf" srcId="{8178E9FE-A232-46B7-B28D-7E823240962D}" destId="{61903164-92F6-41E4-B4E8-B3D245325AF6}" srcOrd="2" destOrd="0" presId="urn:microsoft.com/office/officeart/2005/8/layout/chart3"/>
    <dgm:cxn modelId="{9D29535D-9B77-410F-BC5D-D80AAAD44943}" type="presParOf" srcId="{8178E9FE-A232-46B7-B28D-7E823240962D}" destId="{96BC6538-B6D7-4EAE-BF5E-3E5471CF30AF}" srcOrd="3" destOrd="0" presId="urn:microsoft.com/office/officeart/2005/8/layout/chart3"/>
    <dgm:cxn modelId="{FDA7B9BE-E2CE-4BEF-AD21-63E656D13917}" type="presParOf" srcId="{8178E9FE-A232-46B7-B28D-7E823240962D}" destId="{6AE4545E-2986-45E7-A8F5-EDD4E6E544F2}" srcOrd="4" destOrd="0" presId="urn:microsoft.com/office/officeart/2005/8/layout/chart3"/>
    <dgm:cxn modelId="{60B86885-39BC-40F5-B4AC-019724F9D756}" type="presParOf" srcId="{8178E9FE-A232-46B7-B28D-7E823240962D}" destId="{BE4A6C92-43B2-4B27-82FD-4A5DCE41E14C}" srcOrd="5" destOrd="0" presId="urn:microsoft.com/office/officeart/2005/8/layout/chart3"/>
    <dgm:cxn modelId="{2C079128-DFF3-4073-9C0C-E30CEE2E3464}" type="presParOf" srcId="{8178E9FE-A232-46B7-B28D-7E823240962D}" destId="{8D3302F9-BC98-429C-82CD-46561AFD7F0B}" srcOrd="6" destOrd="0" presId="urn:microsoft.com/office/officeart/2005/8/layout/chart3"/>
    <dgm:cxn modelId="{A06EFC36-47CC-47DC-B9F6-519F84776A95}" type="presParOf" srcId="{8178E9FE-A232-46B7-B28D-7E823240962D}" destId="{8C094294-D896-4E27-BCEE-669BC0A5BA82}" srcOrd="7" destOrd="0" presId="urn:microsoft.com/office/officeart/2005/8/layout/chart3"/>
    <dgm:cxn modelId="{7DE8A6D2-9813-4F0A-A287-F7E60E30A421}" type="presParOf" srcId="{8178E9FE-A232-46B7-B28D-7E823240962D}" destId="{F925E535-BC48-4DB5-87F9-01CEC8381476}" srcOrd="8" destOrd="0" presId="urn:microsoft.com/office/officeart/2005/8/layout/chart3"/>
    <dgm:cxn modelId="{625180F0-8C4D-42AF-BBBF-254C0E773BE3}" type="presParOf" srcId="{8178E9FE-A232-46B7-B28D-7E823240962D}" destId="{17A2B990-D940-4DF2-A972-0C58EA0FDC43}" srcOrd="9" destOrd="0" presId="urn:microsoft.com/office/officeart/2005/8/layout/chart3"/>
    <dgm:cxn modelId="{EC02EF81-E432-492E-BB23-FFD18D53BD12}" type="presParOf" srcId="{8178E9FE-A232-46B7-B28D-7E823240962D}" destId="{A6F9BF5B-C87F-42E3-9961-3212D2ACD6B5}" srcOrd="10" destOrd="0" presId="urn:microsoft.com/office/officeart/2005/8/layout/chart3"/>
    <dgm:cxn modelId="{A16E2B30-E93F-43F1-844A-7689D329EB5B}" type="presParOf" srcId="{8178E9FE-A232-46B7-B28D-7E823240962D}" destId="{B2C39313-2828-4A29-9130-C83ED7759511}" srcOrd="11"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5B7E9-6AE2-4B99-9EA2-E4EB0521521F}">
      <dsp:nvSpPr>
        <dsp:cNvPr id="0" name=""/>
        <dsp:cNvSpPr/>
      </dsp:nvSpPr>
      <dsp:spPr>
        <a:xfrm>
          <a:off x="1278270" y="491709"/>
          <a:ext cx="4121125" cy="4121125"/>
        </a:xfrm>
        <a:prstGeom prst="pie">
          <a:avLst>
            <a:gd name="adj1" fmla="val 16200000"/>
            <a:gd name="adj2" fmla="val 1980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Observation based</a:t>
          </a:r>
        </a:p>
      </dsp:txBody>
      <dsp:txXfrm>
        <a:off x="3382988" y="933258"/>
        <a:ext cx="1201994" cy="883098"/>
      </dsp:txXfrm>
    </dsp:sp>
    <dsp:sp modelId="{61903164-92F6-41E4-B4E8-B3D245325AF6}">
      <dsp:nvSpPr>
        <dsp:cNvPr id="0" name=""/>
        <dsp:cNvSpPr/>
      </dsp:nvSpPr>
      <dsp:spPr>
        <a:xfrm>
          <a:off x="1307110" y="498705"/>
          <a:ext cx="4121125" cy="4121125"/>
        </a:xfrm>
        <a:prstGeom prst="pie">
          <a:avLst>
            <a:gd name="adj1" fmla="val 19800000"/>
            <a:gd name="adj2" fmla="val 1800000"/>
          </a:avLst>
        </a:prstGeom>
        <a:solidFill>
          <a:schemeClr val="accent3">
            <a:hueOff val="2250053"/>
            <a:satOff val="-3376"/>
            <a:lumOff val="-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Practical demonstration based</a:t>
          </a:r>
        </a:p>
      </dsp:txBody>
      <dsp:txXfrm>
        <a:off x="4128119" y="2142249"/>
        <a:ext cx="1246149" cy="834037"/>
      </dsp:txXfrm>
    </dsp:sp>
    <dsp:sp modelId="{6AE4545E-2986-45E7-A8F5-EDD4E6E544F2}">
      <dsp:nvSpPr>
        <dsp:cNvPr id="0" name=""/>
        <dsp:cNvSpPr/>
      </dsp:nvSpPr>
      <dsp:spPr>
        <a:xfrm>
          <a:off x="1307110" y="498705"/>
          <a:ext cx="4121125" cy="4121125"/>
        </a:xfrm>
        <a:prstGeom prst="pie">
          <a:avLst>
            <a:gd name="adj1" fmla="val 1800000"/>
            <a:gd name="adj2" fmla="val 5400000"/>
          </a:avLst>
        </a:prstGeom>
        <a:solidFill>
          <a:schemeClr val="accent3">
            <a:hueOff val="4500106"/>
            <a:satOff val="-6752"/>
            <a:lumOff val="-109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Project based</a:t>
          </a:r>
        </a:p>
      </dsp:txBody>
      <dsp:txXfrm>
        <a:off x="3411828" y="3295183"/>
        <a:ext cx="1201994" cy="883098"/>
      </dsp:txXfrm>
    </dsp:sp>
    <dsp:sp modelId="{8D3302F9-BC98-429C-82CD-46561AFD7F0B}">
      <dsp:nvSpPr>
        <dsp:cNvPr id="0" name=""/>
        <dsp:cNvSpPr/>
      </dsp:nvSpPr>
      <dsp:spPr>
        <a:xfrm>
          <a:off x="1307110" y="498705"/>
          <a:ext cx="4121125" cy="4121125"/>
        </a:xfrm>
        <a:prstGeom prst="pie">
          <a:avLst>
            <a:gd name="adj1" fmla="val 5400000"/>
            <a:gd name="adj2" fmla="val 9000000"/>
          </a:avLst>
        </a:prstGeom>
        <a:solidFill>
          <a:schemeClr val="accent3">
            <a:hueOff val="6750158"/>
            <a:satOff val="-10128"/>
            <a:lumOff val="-164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Test based</a:t>
          </a:r>
        </a:p>
      </dsp:txBody>
      <dsp:txXfrm>
        <a:off x="2121523" y="3295183"/>
        <a:ext cx="1201994" cy="883098"/>
      </dsp:txXfrm>
    </dsp:sp>
    <dsp:sp modelId="{F925E535-BC48-4DB5-87F9-01CEC8381476}">
      <dsp:nvSpPr>
        <dsp:cNvPr id="0" name=""/>
        <dsp:cNvSpPr/>
      </dsp:nvSpPr>
      <dsp:spPr>
        <a:xfrm>
          <a:off x="1307110" y="498705"/>
          <a:ext cx="4121125" cy="4121125"/>
        </a:xfrm>
        <a:prstGeom prst="pie">
          <a:avLst>
            <a:gd name="adj1" fmla="val 9000000"/>
            <a:gd name="adj2" fmla="val 12600000"/>
          </a:avLst>
        </a:prstGeom>
        <a:solidFill>
          <a:schemeClr val="accent3">
            <a:hueOff val="9000211"/>
            <a:satOff val="-13504"/>
            <a:lumOff val="-219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Presentation based</a:t>
          </a:r>
        </a:p>
      </dsp:txBody>
      <dsp:txXfrm>
        <a:off x="1370890" y="2142249"/>
        <a:ext cx="1246149" cy="834037"/>
      </dsp:txXfrm>
    </dsp:sp>
    <dsp:sp modelId="{A6F9BF5B-C87F-42E3-9961-3212D2ACD6B5}">
      <dsp:nvSpPr>
        <dsp:cNvPr id="0" name=""/>
        <dsp:cNvSpPr/>
      </dsp:nvSpPr>
      <dsp:spPr>
        <a:xfrm>
          <a:off x="1307110" y="498705"/>
          <a:ext cx="4121125" cy="4121125"/>
        </a:xfrm>
        <a:prstGeom prst="pie">
          <a:avLst>
            <a:gd name="adj1" fmla="val 12600000"/>
            <a:gd name="adj2" fmla="val 1620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kern="1200" dirty="0"/>
            <a:t>Professional Discussion or Interview based</a:t>
          </a:r>
        </a:p>
      </dsp:txBody>
      <dsp:txXfrm>
        <a:off x="2121523" y="940254"/>
        <a:ext cx="1201994" cy="88309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CB6BE5-C3EC-40B1-919A-C8FACD3DE48A}" type="datetimeFigureOut">
              <a:rPr lang="en-GB" smtClean="0"/>
              <a:t>17/05/2018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C1BB2-9EA0-456F-AE6A-D5B7F795CAC2}" type="slidenum">
              <a:rPr lang="en-GB" smtClean="0"/>
              <a:t>‹#›</a:t>
            </a:fld>
            <a:endParaRPr lang="en-GB"/>
          </a:p>
        </p:txBody>
      </p:sp>
    </p:spTree>
    <p:extLst>
      <p:ext uri="{BB962C8B-B14F-4D97-AF65-F5344CB8AC3E}">
        <p14:creationId xmlns:p14="http://schemas.microsoft.com/office/powerpoint/2010/main" val="312704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4C1BB2-9EA0-456F-AE6A-D5B7F795CAC2}" type="slidenum">
              <a:rPr lang="en-GB" smtClean="0"/>
              <a:t>1</a:t>
            </a:fld>
            <a:endParaRPr lang="en-GB"/>
          </a:p>
        </p:txBody>
      </p:sp>
    </p:spTree>
    <p:extLst>
      <p:ext uri="{BB962C8B-B14F-4D97-AF65-F5344CB8AC3E}">
        <p14:creationId xmlns:p14="http://schemas.microsoft.com/office/powerpoint/2010/main" val="4045585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12</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13</a:t>
            </a:fld>
            <a:endParaRPr lang="en-GB" altLang="en-US"/>
          </a:p>
        </p:txBody>
      </p:sp>
    </p:spTree>
    <p:extLst>
      <p:ext uri="{BB962C8B-B14F-4D97-AF65-F5344CB8AC3E}">
        <p14:creationId xmlns:p14="http://schemas.microsoft.com/office/powerpoint/2010/main" val="2613285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14</a:t>
            </a:fld>
            <a:endParaRPr lang="en-GB" altLang="en-US"/>
          </a:p>
        </p:txBody>
      </p:sp>
    </p:spTree>
    <p:extLst>
      <p:ext uri="{BB962C8B-B14F-4D97-AF65-F5344CB8AC3E}">
        <p14:creationId xmlns:p14="http://schemas.microsoft.com/office/powerpoint/2010/main" val="2521164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15</a:t>
            </a:fld>
            <a:endParaRPr lang="en-GB" altLang="en-US"/>
          </a:p>
        </p:txBody>
      </p:sp>
    </p:spTree>
    <p:extLst>
      <p:ext uri="{BB962C8B-B14F-4D97-AF65-F5344CB8AC3E}">
        <p14:creationId xmlns:p14="http://schemas.microsoft.com/office/powerpoint/2010/main" val="139401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17</a:t>
            </a:fld>
            <a:endParaRPr lang="en-GB" altLang="en-US"/>
          </a:p>
        </p:txBody>
      </p:sp>
    </p:spTree>
    <p:extLst>
      <p:ext uri="{BB962C8B-B14F-4D97-AF65-F5344CB8AC3E}">
        <p14:creationId xmlns:p14="http://schemas.microsoft.com/office/powerpoint/2010/main" val="3070260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C1BB2-9EA0-456F-AE6A-D5B7F795CAC2}" type="slidenum">
              <a:rPr lang="en-GB" smtClean="0"/>
              <a:t>18</a:t>
            </a:fld>
            <a:endParaRPr lang="en-GB" dirty="0"/>
          </a:p>
        </p:txBody>
      </p:sp>
    </p:spTree>
    <p:extLst>
      <p:ext uri="{BB962C8B-B14F-4D97-AF65-F5344CB8AC3E}">
        <p14:creationId xmlns:p14="http://schemas.microsoft.com/office/powerpoint/2010/main" val="366263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3</a:t>
            </a:fld>
            <a:endParaRPr lang="en-GB" altLang="en-US"/>
          </a:p>
        </p:txBody>
      </p:sp>
    </p:spTree>
    <p:extLst>
      <p:ext uri="{BB962C8B-B14F-4D97-AF65-F5344CB8AC3E}">
        <p14:creationId xmlns:p14="http://schemas.microsoft.com/office/powerpoint/2010/main" val="98152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4</a:t>
            </a:fld>
            <a:endParaRPr lang="en-GB" altLang="en-US"/>
          </a:p>
        </p:txBody>
      </p:sp>
    </p:spTree>
    <p:extLst>
      <p:ext uri="{BB962C8B-B14F-4D97-AF65-F5344CB8AC3E}">
        <p14:creationId xmlns:p14="http://schemas.microsoft.com/office/powerpoint/2010/main" val="276979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5</a:t>
            </a:fld>
            <a:endParaRPr lang="en-GB" altLang="en-US"/>
          </a:p>
        </p:txBody>
      </p:sp>
    </p:spTree>
    <p:extLst>
      <p:ext uri="{BB962C8B-B14F-4D97-AF65-F5344CB8AC3E}">
        <p14:creationId xmlns:p14="http://schemas.microsoft.com/office/powerpoint/2010/main" val="1755981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6</a:t>
            </a:fld>
            <a:endParaRPr lang="en-GB" altLang="en-US"/>
          </a:p>
        </p:txBody>
      </p:sp>
    </p:spTree>
    <p:extLst>
      <p:ext uri="{BB962C8B-B14F-4D97-AF65-F5344CB8AC3E}">
        <p14:creationId xmlns:p14="http://schemas.microsoft.com/office/powerpoint/2010/main" val="136973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8</a:t>
            </a:fld>
            <a:endParaRPr lang="en-GB" altLang="en-US"/>
          </a:p>
        </p:txBody>
      </p:sp>
    </p:spTree>
    <p:extLst>
      <p:ext uri="{BB962C8B-B14F-4D97-AF65-F5344CB8AC3E}">
        <p14:creationId xmlns:p14="http://schemas.microsoft.com/office/powerpoint/2010/main" val="14970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9</a:t>
            </a:fld>
            <a:endParaRPr lang="en-GB" altLang="en-US"/>
          </a:p>
        </p:txBody>
      </p:sp>
    </p:spTree>
    <p:extLst>
      <p:ext uri="{BB962C8B-B14F-4D97-AF65-F5344CB8AC3E}">
        <p14:creationId xmlns:p14="http://schemas.microsoft.com/office/powerpoint/2010/main" val="3286023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7100" y="742950"/>
            <a:ext cx="4953000" cy="3714750"/>
          </a:xfrm>
        </p:spPr>
      </p:sp>
      <p:sp>
        <p:nvSpPr>
          <p:cNvPr id="4" name="Slide Number Placeholder 3"/>
          <p:cNvSpPr>
            <a:spLocks noGrp="1"/>
          </p:cNvSpPr>
          <p:nvPr>
            <p:ph type="sldNum" sz="quarter" idx="10"/>
          </p:nvPr>
        </p:nvSpPr>
        <p:spPr/>
        <p:txBody>
          <a:bodyPr/>
          <a:lstStyle/>
          <a:p>
            <a:fld id="{681845B6-1EE4-4E99-AACC-2C243AB9CAB9}" type="slidenum">
              <a:rPr lang="en-GB" smtClean="0">
                <a:solidFill>
                  <a:prstClr val="black"/>
                </a:solidFill>
              </a:rPr>
              <a:pPr/>
              <a:t>10</a:t>
            </a:fld>
            <a:endParaRPr lang="en-GB">
              <a:solidFill>
                <a:prstClr val="black"/>
              </a:solidFill>
            </a:endParaRPr>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233659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958E8EE-1394-40AB-B6C5-142A9DC89E66}" type="slidenum">
              <a:rPr lang="en-GB" altLang="en-US" smtClean="0"/>
              <a:pPr eaLnBrk="1" hangingPunct="1">
                <a:spcBef>
                  <a:spcPct val="0"/>
                </a:spcBef>
              </a:pPr>
              <a:t>11</a:t>
            </a:fld>
            <a:endParaRPr lang="en-GB" altLang="en-US"/>
          </a:p>
        </p:txBody>
      </p:sp>
    </p:spTree>
    <p:extLst>
      <p:ext uri="{BB962C8B-B14F-4D97-AF65-F5344CB8AC3E}">
        <p14:creationId xmlns:p14="http://schemas.microsoft.com/office/powerpoint/2010/main" val="2495034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797" y="3453160"/>
            <a:ext cx="9144003" cy="3404840"/>
          </a:xfrm>
          <a:prstGeom prst="rect">
            <a:avLst/>
          </a:prstGeom>
          <a:solidFill>
            <a:srgbClr val="2E00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pic>
        <p:nvPicPr>
          <p:cNvPr id="9" name="Picture 3" descr="C:\Users\Kieran\Desktop\images\Colour Ba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381723"/>
            <a:ext cx="9144000" cy="71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04800" y="4596833"/>
            <a:ext cx="8686800" cy="660967"/>
          </a:xfrm>
        </p:spPr>
        <p:txBody>
          <a:bodyPr>
            <a:no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04800" y="5231780"/>
            <a:ext cx="6400800" cy="788020"/>
          </a:xfrm>
        </p:spPr>
        <p:txBody>
          <a:bodyPr>
            <a:normAutofit/>
          </a:bodyPr>
          <a:lstStyle>
            <a:lvl1pPr marL="0" indent="0" algn="l">
              <a:buNone/>
              <a:defRPr sz="23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C:\Users\Kieran\Desktop\images\logo_03.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8360" y="1102295"/>
            <a:ext cx="4450551" cy="11975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up)">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2" grpId="0"/>
      <p:bldP spid="3" grpId="0" build="p">
        <p:tmplLst>
          <p:tmpl lvl="1">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E87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983255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057400"/>
            <a:ext cx="4038600" cy="406876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3" descr="C:\Users\Kieran\Desktop\images\Colour Ba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19" y="1556792"/>
            <a:ext cx="9159962" cy="715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924800" y="342331"/>
            <a:ext cx="893017" cy="893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lgn="l">
              <a:defRPr/>
            </a:lvl1p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ipe(up)">
                                      <p:cBhvr>
                                        <p:cTn id="21" dur="500"/>
                                        <p:tgtEl>
                                          <p:spTgt spid="3">
                                            <p:txEl>
                                              <p:pRg st="0" end="0"/>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up)">
                                      <p:cBhvr>
                                        <p:cTn id="24" dur="500"/>
                                        <p:tgtEl>
                                          <p:spTgt spid="3">
                                            <p:txEl>
                                              <p:pRg st="1" end="1"/>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up)">
                                      <p:cBhvr>
                                        <p:cTn id="27" dur="500"/>
                                        <p:tgtEl>
                                          <p:spTgt spid="3">
                                            <p:txEl>
                                              <p:pRg st="2" end="2"/>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up)">
                                      <p:cBhvr>
                                        <p:cTn id="30" dur="500"/>
                                        <p:tgtEl>
                                          <p:spTgt spid="3">
                                            <p:txEl>
                                              <p:pRg st="3" end="3"/>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up)">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P spid="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7CC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615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3301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436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37114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4"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63732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up)">
                                      <p:cBhvr>
                                        <p:cTn id="14"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2" presetClass="entr" presetSubtype="1"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up)">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9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243627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84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2"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2363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up)">
                                      <p:cBhvr>
                                        <p:cTn id="1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22" presetClass="entr" presetSubtype="1"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up)">
                      <p:cBhvr>
                        <p:cTn dur="500"/>
                        <p:tgtEl>
                          <p:spTgt spid="12"/>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869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3" descr="C:\Users\Kieran\Desktop\images\Section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06384" y="332656"/>
            <a:ext cx="1185292" cy="118529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title"/>
          </p:nvPr>
        </p:nvSpPr>
        <p:spPr>
          <a:xfrm>
            <a:off x="990600" y="2514600"/>
            <a:ext cx="7467600" cy="1362075"/>
          </a:xfrm>
        </p:spPr>
        <p:txBody>
          <a:bodyPr anchor="b" anchorCtr="0">
            <a:normAutofit/>
          </a:bodyPr>
          <a:lstStyle>
            <a:lvl1pPr algn="l">
              <a:defRPr sz="3300" b="1" cap="all">
                <a:solidFill>
                  <a:schemeClr val="bg1"/>
                </a:solidFill>
              </a:defRPr>
            </a:lvl1pPr>
          </a:lstStyle>
          <a:p>
            <a:r>
              <a:rPr lang="en-US" dirty="0"/>
              <a:t>Click to edit Master title style</a:t>
            </a:r>
          </a:p>
        </p:txBody>
      </p:sp>
      <p:sp>
        <p:nvSpPr>
          <p:cNvPr id="14" name="Text Placeholder 2"/>
          <p:cNvSpPr>
            <a:spLocks noGrp="1"/>
          </p:cNvSpPr>
          <p:nvPr>
            <p:ph type="body" idx="1"/>
          </p:nvPr>
        </p:nvSpPr>
        <p:spPr>
          <a:xfrm>
            <a:off x="990600" y="3886200"/>
            <a:ext cx="7467600" cy="1042987"/>
          </a:xfrm>
        </p:spPr>
        <p:txBody>
          <a:bodyPr anchor="t" anchorCtr="0"/>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612053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up)">
                                      <p:cBhvr>
                                        <p:cTn id="14"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tmplLst>
          <p:tmpl lvl="1">
            <p:tnLst>
              <p:par>
                <p:cTn presetID="22" presetClass="entr" presetSubtype="1"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up)">
                      <p:cBhvr>
                        <p:cTn dur="500"/>
                        <p:tgtEl>
                          <p:spTgt spid="1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04800" y="2057400"/>
            <a:ext cx="8382000" cy="4495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9" r:id="rId5"/>
    <p:sldLayoutId id="2147483660" r:id="rId6"/>
    <p:sldLayoutId id="2147483661" r:id="rId7"/>
    <p:sldLayoutId id="2147483662" r:id="rId8"/>
    <p:sldLayoutId id="2147483663" r:id="rId9"/>
    <p:sldLayoutId id="2147483664" r:id="rId10"/>
    <p:sldLayoutId id="2147483652" r:id="rId11"/>
    <p:sldLayoutId id="2147483654" r:id="rId12"/>
    <p:sldLayoutId id="214748365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3300" b="1" kern="1200">
          <a:solidFill>
            <a:srgbClr val="2E008B"/>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spcAft>
          <a:spcPts val="600"/>
        </a:spcAft>
        <a:buFont typeface="Arial" pitchFamily="34" charset="0"/>
        <a:buChar char="•"/>
        <a:defRPr sz="2000" kern="1200">
          <a:solidFill>
            <a:srgbClr val="2E008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600"/>
        </a:spcAft>
        <a:buFont typeface="Arial" pitchFamily="34" charset="0"/>
        <a:buChar char="–"/>
        <a:defRPr sz="1800" kern="1200">
          <a:solidFill>
            <a:srgbClr val="2E008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spcAft>
          <a:spcPts val="600"/>
        </a:spcAft>
        <a:buFont typeface="Arial" pitchFamily="34" charset="0"/>
        <a:buChar char="•"/>
        <a:defRPr sz="1600" kern="1200">
          <a:solidFill>
            <a:srgbClr val="2E008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haso.skillsforhealth.org.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instituteforapprenticeships.org/developing-apprenticeship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686800" cy="660967"/>
          </a:xfrm>
        </p:spPr>
        <p:txBody>
          <a:bodyPr>
            <a:noAutofit/>
          </a:bodyPr>
          <a:lstStyle/>
          <a:p>
            <a:r>
              <a:rPr lang="en-GB" sz="3200" dirty="0"/>
              <a:t>Trailblazer Apprenticeship Standards</a:t>
            </a:r>
            <a:br>
              <a:rPr lang="en-GB" sz="3200" dirty="0"/>
            </a:br>
            <a:r>
              <a:rPr lang="en-GB" sz="3200" dirty="0"/>
              <a:t>Standard Writing</a:t>
            </a:r>
          </a:p>
        </p:txBody>
      </p:sp>
      <p:sp>
        <p:nvSpPr>
          <p:cNvPr id="3" name="Subtitle 2"/>
          <p:cNvSpPr>
            <a:spLocks noGrp="1"/>
          </p:cNvSpPr>
          <p:nvPr>
            <p:ph type="subTitle" idx="1"/>
          </p:nvPr>
        </p:nvSpPr>
        <p:spPr>
          <a:xfrm>
            <a:off x="457200" y="5943600"/>
            <a:ext cx="8534400" cy="788020"/>
          </a:xfrm>
        </p:spPr>
        <p:txBody>
          <a:bodyPr>
            <a:normAutofit fontScale="92500" lnSpcReduction="20000"/>
          </a:bodyPr>
          <a:lstStyle/>
          <a:p>
            <a:r>
              <a:rPr lang="en-GB" dirty="0"/>
              <a:t>IFA guidance as at </a:t>
            </a:r>
          </a:p>
          <a:p>
            <a:r>
              <a:rPr lang="en-GB" dirty="0"/>
              <a:t>March 2018</a:t>
            </a:r>
          </a:p>
        </p:txBody>
      </p:sp>
    </p:spTree>
    <p:extLst>
      <p:ext uri="{BB962C8B-B14F-4D97-AF65-F5344CB8AC3E}">
        <p14:creationId xmlns:p14="http://schemas.microsoft.com/office/powerpoint/2010/main" val="218515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27898"/>
            <a:ext cx="8534400" cy="895351"/>
          </a:xfrm>
        </p:spPr>
        <p:txBody>
          <a:bodyPr>
            <a:normAutofit fontScale="90000"/>
          </a:bodyPr>
          <a:lstStyle/>
          <a:p>
            <a:r>
              <a:rPr lang="en-GB" dirty="0">
                <a:solidFill>
                  <a:srgbClr val="7030A0"/>
                </a:solidFill>
              </a:rPr>
              <a:t>Range of Assessment Methods </a:t>
            </a:r>
            <a:br>
              <a:rPr lang="en-GB" dirty="0">
                <a:solidFill>
                  <a:srgbClr val="7030A0"/>
                </a:solidFill>
              </a:rPr>
            </a:br>
            <a:r>
              <a:rPr lang="en-GB" sz="1800" b="0" dirty="0">
                <a:solidFill>
                  <a:srgbClr val="7030A0"/>
                </a:solidFill>
              </a:rPr>
              <a:t>used to assess knowledge, skills and behaviours (KSBs).  </a:t>
            </a:r>
            <a:br>
              <a:rPr lang="en-GB" sz="1800" b="0" dirty="0">
                <a:solidFill>
                  <a:srgbClr val="7030A0"/>
                </a:solidFill>
              </a:rPr>
            </a:br>
            <a:r>
              <a:rPr lang="en-GB" sz="1800" b="0" dirty="0">
                <a:solidFill>
                  <a:srgbClr val="7030A0"/>
                </a:solidFill>
              </a:rPr>
              <a:t>At least 2 must be included in the End Point Assessment Plan</a:t>
            </a:r>
          </a:p>
        </p:txBody>
      </p:sp>
      <p:sp>
        <p:nvSpPr>
          <p:cNvPr id="18" name="Rectangle 3"/>
          <p:cNvSpPr txBox="1">
            <a:spLocks noChangeArrowheads="1"/>
          </p:cNvSpPr>
          <p:nvPr/>
        </p:nvSpPr>
        <p:spPr>
          <a:xfrm>
            <a:off x="4495800" y="1723299"/>
            <a:ext cx="4572000" cy="51347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spcAft>
                <a:spcPts val="600"/>
              </a:spcAft>
              <a:buFont typeface="Arial" pitchFamily="34" charset="0"/>
              <a:buChar char="•"/>
              <a:defRPr sz="2000" kern="1200">
                <a:solidFill>
                  <a:srgbClr val="2E008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600"/>
              </a:spcAft>
              <a:buFont typeface="Arial" pitchFamily="34" charset="0"/>
              <a:buChar char="–"/>
              <a:defRPr sz="1800" kern="1200">
                <a:solidFill>
                  <a:srgbClr val="2E008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spcAft>
                <a:spcPts val="600"/>
              </a:spcAft>
              <a:buFont typeface="Arial" pitchFamily="34" charset="0"/>
              <a:buChar char="•"/>
              <a:defRPr sz="1600" kern="1200">
                <a:solidFill>
                  <a:srgbClr val="2E008B"/>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spcAft>
                <a:spcPts val="600"/>
              </a:spcAft>
              <a:buFont typeface="Arial" pitchFamily="34" charset="0"/>
              <a:buChar char="»"/>
              <a:defRPr sz="1400" kern="1200">
                <a:solidFill>
                  <a:srgbClr val="2E008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altLang="en-US" sz="1350" dirty="0"/>
              <a:t>EPA is the </a:t>
            </a:r>
            <a:r>
              <a:rPr lang="en-US" altLang="en-US" sz="1350" b="1" dirty="0"/>
              <a:t>only interaction </a:t>
            </a:r>
            <a:r>
              <a:rPr lang="en-US" altLang="en-US" sz="1350" dirty="0"/>
              <a:t>the assessor has with the apprentice.</a:t>
            </a:r>
          </a:p>
          <a:p>
            <a:pPr>
              <a:defRPr/>
            </a:pPr>
            <a:r>
              <a:rPr lang="en-US" altLang="en-US" sz="1350" dirty="0"/>
              <a:t>They must make a </a:t>
            </a:r>
            <a:r>
              <a:rPr lang="en-US" altLang="en-US" sz="1350" b="1" dirty="0"/>
              <a:t>professional judgement </a:t>
            </a:r>
            <a:r>
              <a:rPr lang="en-US" altLang="en-US" sz="1350" dirty="0"/>
              <a:t>about their competence based solely on what happens during EPA.</a:t>
            </a:r>
          </a:p>
          <a:p>
            <a:pPr>
              <a:defRPr/>
            </a:pPr>
            <a:r>
              <a:rPr lang="en-US" altLang="en-US" sz="1350" dirty="0"/>
              <a:t>On-</a:t>
            </a:r>
            <a:r>
              <a:rPr lang="en-US" altLang="en-US" sz="1350" dirty="0" err="1"/>
              <a:t>programme</a:t>
            </a:r>
            <a:r>
              <a:rPr lang="en-US" altLang="en-US" sz="1350" dirty="0"/>
              <a:t> performance (eg within their degree or training course) </a:t>
            </a:r>
            <a:r>
              <a:rPr lang="en-US" altLang="en-US" sz="1350" b="1" dirty="0"/>
              <a:t>cannot be </a:t>
            </a:r>
            <a:r>
              <a:rPr lang="en-US" altLang="en-US" sz="1350" dirty="0"/>
              <a:t>taken into account at EPA.</a:t>
            </a:r>
          </a:p>
          <a:p>
            <a:pPr>
              <a:defRPr/>
            </a:pPr>
            <a:r>
              <a:rPr lang="en-US" altLang="en-US" sz="1350" dirty="0"/>
              <a:t>At least one of the assessment methods chosen must assess the skills, knowledge and </a:t>
            </a:r>
            <a:r>
              <a:rPr lang="en-US" altLang="en-US" sz="1350" dirty="0" err="1"/>
              <a:t>behaviours</a:t>
            </a:r>
            <a:r>
              <a:rPr lang="en-US" altLang="en-US" sz="1350" dirty="0"/>
              <a:t> from the standard </a:t>
            </a:r>
            <a:r>
              <a:rPr lang="en-US" altLang="en-US" sz="1350" b="1" dirty="0"/>
              <a:t>synoptically.</a:t>
            </a:r>
          </a:p>
          <a:p>
            <a:pPr>
              <a:defRPr/>
            </a:pPr>
            <a:r>
              <a:rPr lang="en-US" altLang="en-US" sz="1350" dirty="0"/>
              <a:t>The EPA must show how </a:t>
            </a:r>
            <a:r>
              <a:rPr lang="en-US" altLang="en-US" sz="1350" b="1" dirty="0"/>
              <a:t>all</a:t>
            </a:r>
            <a:r>
              <a:rPr lang="en-US" altLang="en-US" sz="1350" dirty="0"/>
              <a:t> KSBs are assessed</a:t>
            </a:r>
          </a:p>
          <a:p>
            <a:pPr>
              <a:defRPr/>
            </a:pPr>
            <a:r>
              <a:rPr lang="en-US" altLang="en-US" sz="1350" dirty="0"/>
              <a:t>Things like </a:t>
            </a:r>
            <a:r>
              <a:rPr lang="en-US" altLang="en-US" sz="1350" b="1" dirty="0"/>
              <a:t>reflective accounts and portfolios </a:t>
            </a:r>
            <a:r>
              <a:rPr lang="en-US" altLang="en-US" sz="1350" dirty="0"/>
              <a:t>cannot be used as assessments in their own right, only to underpin other assessment methods eg a portfolio that is generated whilst on </a:t>
            </a:r>
            <a:r>
              <a:rPr lang="en-US" altLang="en-US" sz="1350" dirty="0" err="1"/>
              <a:t>programme</a:t>
            </a:r>
            <a:r>
              <a:rPr lang="en-US" altLang="en-US" sz="1350" dirty="0"/>
              <a:t> may be used to inform a professional discussion but only if it is specified in the standard and EPA as a gateway requirement </a:t>
            </a:r>
            <a:r>
              <a:rPr lang="en-US" altLang="en-US" sz="1350" dirty="0" err="1"/>
              <a:t>ie</a:t>
            </a:r>
            <a:r>
              <a:rPr lang="en-US" altLang="en-US" sz="1350" dirty="0"/>
              <a:t> that the apprentice must complete this on-</a:t>
            </a:r>
            <a:r>
              <a:rPr lang="en-US" altLang="en-US" sz="1350" dirty="0" err="1"/>
              <a:t>programme</a:t>
            </a:r>
            <a:r>
              <a:rPr lang="en-US" altLang="en-US" sz="1350" dirty="0"/>
              <a:t> before going onto EPA</a:t>
            </a:r>
          </a:p>
          <a:p>
            <a:pPr>
              <a:defRPr/>
            </a:pPr>
            <a:endParaRPr lang="en-US" altLang="en-US" sz="1350" dirty="0"/>
          </a:p>
        </p:txBody>
      </p:sp>
      <p:graphicFrame>
        <p:nvGraphicFramePr>
          <p:cNvPr id="4" name="Diagram 3">
            <a:extLst>
              <a:ext uri="{FF2B5EF4-FFF2-40B4-BE49-F238E27FC236}">
                <a16:creationId xmlns:a16="http://schemas.microsoft.com/office/drawing/2014/main" id="{1DE18098-48E3-4C36-9772-7FA148C77B57}"/>
              </a:ext>
            </a:extLst>
          </p:cNvPr>
          <p:cNvGraphicFramePr/>
          <p:nvPr>
            <p:extLst>
              <p:ext uri="{D42A27DB-BD31-4B8C-83A1-F6EECF244321}">
                <p14:modId xmlns:p14="http://schemas.microsoft.com/office/powerpoint/2010/main" val="1231054138"/>
              </p:ext>
            </p:extLst>
          </p:nvPr>
        </p:nvGraphicFramePr>
        <p:xfrm>
          <a:off x="-990600" y="1524000"/>
          <a:ext cx="6858000" cy="4906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215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304800"/>
            <a:ext cx="7608888" cy="1143000"/>
          </a:xfrm>
        </p:spPr>
        <p:txBody>
          <a:bodyPr>
            <a:normAutofit fontScale="90000"/>
          </a:bodyPr>
          <a:lstStyle/>
          <a:p>
            <a:pPr eaLnBrk="1" hangingPunct="1"/>
            <a:br>
              <a:rPr lang="en-GB" altLang="en-US" sz="3100" dirty="0"/>
            </a:br>
            <a:r>
              <a:rPr lang="en-GB" altLang="en-US" sz="3100" dirty="0"/>
              <a:t>Degree Apprenticeships </a:t>
            </a:r>
            <a:br>
              <a:rPr lang="en-GB" altLang="en-US" sz="3100" dirty="0"/>
            </a:br>
            <a:r>
              <a:rPr lang="en-GB" altLang="en-US" sz="3100" dirty="0"/>
              <a:t>Integrated vs non-integrated</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229600" cy="4876800"/>
          </a:xfrm>
        </p:spPr>
        <p:txBody>
          <a:bodyPr>
            <a:normAutofit/>
          </a:bodyPr>
          <a:lstStyle/>
          <a:p>
            <a:pPr>
              <a:defRPr/>
            </a:pPr>
            <a:r>
              <a:rPr lang="en-US" altLang="en-US" b="1" dirty="0"/>
              <a:t>Non-integrated</a:t>
            </a:r>
            <a:r>
              <a:rPr lang="en-US" altLang="en-US" dirty="0"/>
              <a:t>:  end point assessment takes place after the on-</a:t>
            </a:r>
            <a:r>
              <a:rPr lang="en-US" altLang="en-US" dirty="0" err="1"/>
              <a:t>programme</a:t>
            </a:r>
            <a:r>
              <a:rPr lang="en-US" altLang="en-US" dirty="0"/>
              <a:t> training has been completed (</a:t>
            </a:r>
            <a:r>
              <a:rPr lang="en-US" altLang="en-US" dirty="0" err="1"/>
              <a:t>ie</a:t>
            </a:r>
            <a:r>
              <a:rPr lang="en-US" altLang="en-US" dirty="0"/>
              <a:t> once the apprentice has achieved their degree).  </a:t>
            </a:r>
          </a:p>
          <a:p>
            <a:pPr>
              <a:defRPr/>
            </a:pPr>
            <a:r>
              <a:rPr lang="en-US" altLang="en-US" b="1" dirty="0"/>
              <a:t>Integrated:  </a:t>
            </a:r>
            <a:r>
              <a:rPr lang="en-US" altLang="en-US" dirty="0"/>
              <a:t>end point assessment takes place within the degree </a:t>
            </a:r>
            <a:r>
              <a:rPr lang="en-US" altLang="en-US" dirty="0" err="1"/>
              <a:t>programme</a:t>
            </a:r>
            <a:r>
              <a:rPr lang="en-US" altLang="en-US" dirty="0"/>
              <a:t> so that the apprentice completes both the degree and the apprenticeship at the same time.  The university offering both on-</a:t>
            </a:r>
            <a:r>
              <a:rPr lang="en-US" altLang="en-US" dirty="0" err="1"/>
              <a:t>programme</a:t>
            </a:r>
            <a:r>
              <a:rPr lang="en-US" altLang="en-US" dirty="0"/>
              <a:t> training and end point assessment needs to be registered as both an Apprenticeship Training Provider and an End Point Assessment </a:t>
            </a:r>
            <a:r>
              <a:rPr lang="en-US" altLang="en-US" dirty="0" err="1"/>
              <a:t>Organisation</a:t>
            </a:r>
            <a:r>
              <a:rPr lang="en-US" altLang="en-US" dirty="0"/>
              <a:t>.  The EPA must still deliver an impartial result, wherever possible the assessor must be from a different </a:t>
            </a:r>
            <a:r>
              <a:rPr lang="en-US" altLang="en-US" dirty="0" err="1"/>
              <a:t>organisation</a:t>
            </a:r>
            <a:r>
              <a:rPr lang="en-US" altLang="en-US" dirty="0"/>
              <a:t>.</a:t>
            </a:r>
          </a:p>
          <a:p>
            <a:pPr>
              <a:defRPr/>
            </a:pPr>
            <a:endParaRPr lang="en-US" altLang="en-US" b="1" dirty="0"/>
          </a:p>
        </p:txBody>
      </p:sp>
    </p:spTree>
    <p:extLst>
      <p:ext uri="{BB962C8B-B14F-4D97-AF65-F5344CB8AC3E}">
        <p14:creationId xmlns:p14="http://schemas.microsoft.com/office/powerpoint/2010/main" val="221537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44500"/>
            <a:ext cx="7497763" cy="1143000"/>
          </a:xfrm>
        </p:spPr>
        <p:txBody>
          <a:bodyPr>
            <a:normAutofit fontScale="90000"/>
          </a:bodyPr>
          <a:lstStyle/>
          <a:p>
            <a:pPr eaLnBrk="1" hangingPunct="1"/>
            <a:br>
              <a:rPr lang="en-GB" altLang="en-US" sz="3100" dirty="0"/>
            </a:br>
            <a:r>
              <a:rPr lang="en-GB" altLang="en-US" sz="3100" dirty="0"/>
              <a:t>Writing End Point Assessment Plans</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229600" cy="4876800"/>
          </a:xfrm>
        </p:spPr>
        <p:txBody>
          <a:bodyPr>
            <a:normAutofit fontScale="92500" lnSpcReduction="10000"/>
          </a:bodyPr>
          <a:lstStyle/>
          <a:p>
            <a:pPr>
              <a:defRPr/>
            </a:pPr>
            <a:r>
              <a:rPr lang="en-US" altLang="en-US" b="1" dirty="0"/>
              <a:t>Map KSBs to assessment methods</a:t>
            </a:r>
            <a:r>
              <a:rPr lang="en-US" altLang="en-US" dirty="0"/>
              <a:t>:  each knowledge, skill and </a:t>
            </a:r>
            <a:r>
              <a:rPr lang="en-US" altLang="en-US" dirty="0" err="1"/>
              <a:t>behaviour</a:t>
            </a:r>
            <a:r>
              <a:rPr lang="en-US" altLang="en-US" dirty="0"/>
              <a:t> (KSB) in the standard should be assessed by one of the assessment methods chosen (if it is a ‘lower level’ one the mapping should show that it is covered by assessing a ‘higher level’ one)</a:t>
            </a:r>
          </a:p>
          <a:p>
            <a:pPr>
              <a:defRPr/>
            </a:pPr>
            <a:r>
              <a:rPr lang="en-US" altLang="en-US" b="1" dirty="0"/>
              <a:t>Discrete: </a:t>
            </a:r>
            <a:r>
              <a:rPr lang="en-US" altLang="en-US" dirty="0"/>
              <a:t>the methods chosen should </a:t>
            </a:r>
            <a:r>
              <a:rPr lang="en-US" altLang="en-US"/>
              <a:t>be discrete </a:t>
            </a:r>
            <a:r>
              <a:rPr lang="en-US" altLang="en-US" dirty="0"/>
              <a:t>from one another</a:t>
            </a:r>
            <a:r>
              <a:rPr lang="en-US" altLang="en-US" b="1" dirty="0"/>
              <a:t>.  </a:t>
            </a:r>
            <a:r>
              <a:rPr lang="en-US" altLang="en-US" dirty="0"/>
              <a:t>Avoid assessing the same thing more than once (as this could unfairly advantage or disadvantage someone)</a:t>
            </a:r>
          </a:p>
          <a:p>
            <a:pPr>
              <a:defRPr/>
            </a:pPr>
            <a:r>
              <a:rPr lang="en-US" altLang="en-US" b="1" dirty="0"/>
              <a:t>Level, scope and extent:  </a:t>
            </a:r>
            <a:r>
              <a:rPr lang="en-US" altLang="en-US" dirty="0"/>
              <a:t>the assessment methods chosen should reflect the level and scope of the role as should the extent of the methods used (eg word limits, length of practical demonstration etc)</a:t>
            </a:r>
          </a:p>
          <a:p>
            <a:pPr>
              <a:defRPr/>
            </a:pPr>
            <a:r>
              <a:rPr lang="en-US" altLang="en-US" b="1" dirty="0"/>
              <a:t>Robustness: </a:t>
            </a:r>
            <a:r>
              <a:rPr lang="en-US" altLang="en-US" dirty="0"/>
              <a:t>you may want to enhance an assessment method to make it more robust eg adding a short question and answer session to an observation to make sure everything is covered</a:t>
            </a:r>
          </a:p>
          <a:p>
            <a:pPr>
              <a:defRPr/>
            </a:pPr>
            <a:r>
              <a:rPr lang="en-US" altLang="en-US" b="1" dirty="0"/>
              <a:t>Delivery: </a:t>
            </a:r>
            <a:r>
              <a:rPr lang="en-US" altLang="en-US" dirty="0"/>
              <a:t>the methods used should vary and not rely on one mode of delivery only eg all oral as this could disadvantage some apprentices</a:t>
            </a:r>
            <a:endParaRPr lang="en-US" altLang="en-US" b="1" dirty="0"/>
          </a:p>
          <a:p>
            <a:pPr>
              <a:defRPr/>
            </a:pPr>
            <a:endParaRPr lang="en-US" altLang="en-US" b="1" dirty="0"/>
          </a:p>
        </p:txBody>
      </p:sp>
    </p:spTree>
    <p:extLst>
      <p:ext uri="{BB962C8B-B14F-4D97-AF65-F5344CB8AC3E}">
        <p14:creationId xmlns:p14="http://schemas.microsoft.com/office/powerpoint/2010/main" val="321264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304800"/>
            <a:ext cx="7497763" cy="1143000"/>
          </a:xfrm>
        </p:spPr>
        <p:txBody>
          <a:bodyPr>
            <a:normAutofit fontScale="90000"/>
          </a:bodyPr>
          <a:lstStyle/>
          <a:p>
            <a:pPr eaLnBrk="1" hangingPunct="1"/>
            <a:br>
              <a:rPr lang="en-GB" altLang="en-US" sz="3100" dirty="0"/>
            </a:br>
            <a:r>
              <a:rPr lang="en-GB" altLang="en-US" sz="3100" dirty="0"/>
              <a:t>Affordability, access, grading &amp; consistency</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534400" cy="4876800"/>
          </a:xfrm>
        </p:spPr>
        <p:txBody>
          <a:bodyPr>
            <a:normAutofit fontScale="92500" lnSpcReduction="20000"/>
          </a:bodyPr>
          <a:lstStyle/>
          <a:p>
            <a:pPr>
              <a:defRPr/>
            </a:pPr>
            <a:r>
              <a:rPr lang="en-US" altLang="en-US" b="1" dirty="0"/>
              <a:t>Affordability</a:t>
            </a:r>
            <a:r>
              <a:rPr lang="en-US" altLang="en-US" dirty="0"/>
              <a:t>:  you should consider the cost of different assessment methods to ensure value for money. Technological solutions should be considered.</a:t>
            </a:r>
          </a:p>
          <a:p>
            <a:pPr>
              <a:defRPr/>
            </a:pPr>
            <a:r>
              <a:rPr lang="en-US" altLang="en-US" b="1" dirty="0"/>
              <a:t>Access: </a:t>
            </a:r>
            <a:r>
              <a:rPr lang="en-US" altLang="en-US" dirty="0"/>
              <a:t>think about the practical aspects for employers and apprentices and End Point Assessment </a:t>
            </a:r>
            <a:r>
              <a:rPr lang="en-US" altLang="en-US" dirty="0" err="1"/>
              <a:t>Organisations</a:t>
            </a:r>
            <a:r>
              <a:rPr lang="en-US" altLang="en-US" dirty="0"/>
              <a:t>, including access arrangements or ways to adapt the method to suit those with additional needs (eg offering a paper as well as an electronic test or running EPA in a location that has been adapted to meet the apprentice’s needs).</a:t>
            </a:r>
          </a:p>
          <a:p>
            <a:pPr>
              <a:defRPr/>
            </a:pPr>
            <a:r>
              <a:rPr lang="en-US" altLang="en-US" b="1" dirty="0"/>
              <a:t>Grading:  </a:t>
            </a:r>
            <a:r>
              <a:rPr lang="en-US" altLang="en-US" dirty="0"/>
              <a:t>at least one (preferably both) assessments must be graded above a pass (eg pass/merit/distinction or pass/merit or pass/distinction.  If only one is graded above a pass this must be the synoptic assessment (</a:t>
            </a:r>
            <a:r>
              <a:rPr lang="en-US" altLang="en-US" dirty="0" err="1"/>
              <a:t>ie</a:t>
            </a:r>
            <a:r>
              <a:rPr lang="en-US" altLang="en-US" dirty="0"/>
              <a:t> the one that assesses skills, knowledge and </a:t>
            </a:r>
            <a:r>
              <a:rPr lang="en-US" altLang="en-US" dirty="0" err="1"/>
              <a:t>behaviours</a:t>
            </a:r>
            <a:r>
              <a:rPr lang="en-US" altLang="en-US" dirty="0"/>
              <a:t>).  Include fail criteria.</a:t>
            </a:r>
          </a:p>
          <a:p>
            <a:pPr>
              <a:defRPr/>
            </a:pPr>
            <a:r>
              <a:rPr lang="en-US" altLang="en-US" b="1" dirty="0"/>
              <a:t>Consistency: </a:t>
            </a:r>
            <a:r>
              <a:rPr lang="en-US" altLang="en-US" dirty="0"/>
              <a:t>assessment methods and grading should be able to be applied consistently irrespective of where the apprentice is and who the End Point Assessment </a:t>
            </a:r>
            <a:r>
              <a:rPr lang="en-US" altLang="en-US" dirty="0" err="1"/>
              <a:t>Organisation</a:t>
            </a:r>
            <a:r>
              <a:rPr lang="en-US" altLang="en-US" dirty="0"/>
              <a:t> is.  Avoid words which can be interpreted subjectively by different assessors eg good or in depth.</a:t>
            </a:r>
          </a:p>
        </p:txBody>
      </p:sp>
    </p:spTree>
    <p:extLst>
      <p:ext uri="{BB962C8B-B14F-4D97-AF65-F5344CB8AC3E}">
        <p14:creationId xmlns:p14="http://schemas.microsoft.com/office/powerpoint/2010/main" val="224884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44500"/>
            <a:ext cx="7497763" cy="1143000"/>
          </a:xfrm>
        </p:spPr>
        <p:txBody>
          <a:bodyPr>
            <a:normAutofit fontScale="90000"/>
          </a:bodyPr>
          <a:lstStyle/>
          <a:p>
            <a:pPr eaLnBrk="1" hangingPunct="1"/>
            <a:br>
              <a:rPr lang="en-GB" altLang="en-US" sz="3100" dirty="0"/>
            </a:br>
            <a:r>
              <a:rPr lang="en-GB" altLang="en-US" sz="3100" dirty="0"/>
              <a:t>Themes, weighting, grading exemptions and resits/retakes</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534400" cy="4876800"/>
          </a:xfrm>
        </p:spPr>
        <p:txBody>
          <a:bodyPr>
            <a:normAutofit fontScale="92500" lnSpcReduction="20000"/>
          </a:bodyPr>
          <a:lstStyle/>
          <a:p>
            <a:pPr>
              <a:defRPr/>
            </a:pPr>
            <a:r>
              <a:rPr lang="en-US" altLang="en-US" b="1" dirty="0"/>
              <a:t>Themes: </a:t>
            </a:r>
            <a:r>
              <a:rPr lang="en-US" altLang="en-US" dirty="0"/>
              <a:t>Knowledge, skills and </a:t>
            </a:r>
            <a:r>
              <a:rPr lang="en-US" altLang="en-US" dirty="0" err="1"/>
              <a:t>behaviours</a:t>
            </a:r>
            <a:r>
              <a:rPr lang="en-US" altLang="en-US" dirty="0"/>
              <a:t>, should be grouped into themes to be tested by each method </a:t>
            </a:r>
          </a:p>
          <a:p>
            <a:pPr>
              <a:defRPr/>
            </a:pPr>
            <a:r>
              <a:rPr lang="en-US" altLang="en-US" b="1" dirty="0"/>
              <a:t>Weighting:	</a:t>
            </a:r>
            <a:r>
              <a:rPr lang="en-US" altLang="en-US" dirty="0"/>
              <a:t>If one assessment method is more important than the other include weighting, otherwise both will be assumed to be of equal importance</a:t>
            </a:r>
          </a:p>
          <a:p>
            <a:pPr>
              <a:defRPr/>
            </a:pPr>
            <a:r>
              <a:rPr lang="en-US" altLang="en-US" b="1" dirty="0"/>
              <a:t>Grading exemption: </a:t>
            </a:r>
            <a:r>
              <a:rPr lang="en-US" altLang="en-US" dirty="0"/>
              <a:t>If you don’t think your EPA can be graded above a pass you need to meet one of these criteria.  The group would have to make a specific grading exemption request.</a:t>
            </a:r>
          </a:p>
          <a:p>
            <a:pPr lvl="1">
              <a:defRPr/>
            </a:pPr>
            <a:r>
              <a:rPr lang="en-US" altLang="en-US" dirty="0"/>
              <a:t>Professional registration</a:t>
            </a:r>
          </a:p>
          <a:p>
            <a:pPr lvl="1">
              <a:defRPr/>
            </a:pPr>
            <a:r>
              <a:rPr lang="en-US" altLang="en-US" dirty="0"/>
              <a:t>Regulation (which could include health and safety requirements)</a:t>
            </a:r>
          </a:p>
          <a:p>
            <a:pPr lvl="1">
              <a:defRPr/>
            </a:pPr>
            <a:r>
              <a:rPr lang="en-US" altLang="en-US" dirty="0" err="1"/>
              <a:t>Licence</a:t>
            </a:r>
            <a:r>
              <a:rPr lang="en-US" altLang="en-US" dirty="0"/>
              <a:t> to </a:t>
            </a:r>
            <a:r>
              <a:rPr lang="en-US" altLang="en-US" dirty="0" err="1"/>
              <a:t>practise</a:t>
            </a:r>
            <a:endParaRPr lang="en-US" altLang="en-US" dirty="0"/>
          </a:p>
          <a:p>
            <a:pPr>
              <a:defRPr/>
            </a:pPr>
            <a:r>
              <a:rPr lang="en-US" altLang="en-US" b="1" dirty="0"/>
              <a:t>Re-sits/Re-takes: </a:t>
            </a:r>
            <a:r>
              <a:rPr lang="en-US" altLang="en-US" dirty="0"/>
              <a:t>be explicit about how many </a:t>
            </a:r>
            <a:r>
              <a:rPr lang="en-US" altLang="en-US" dirty="0" err="1"/>
              <a:t>resits</a:t>
            </a:r>
            <a:r>
              <a:rPr lang="en-US" altLang="en-US" dirty="0"/>
              <a:t>/retakes someone can take, whether it affects the grade they get.  You may also want to refer to the funding rules around </a:t>
            </a:r>
            <a:r>
              <a:rPr lang="en-US" altLang="en-US" dirty="0" err="1"/>
              <a:t>resits</a:t>
            </a:r>
            <a:r>
              <a:rPr lang="en-US" altLang="en-US" dirty="0"/>
              <a:t> and retakes and speak to the universities you are working with to find out their policy as an integrated EPA would have to comply with those too.</a:t>
            </a:r>
            <a:endParaRPr lang="en-US" altLang="en-US" b="1" dirty="0"/>
          </a:p>
        </p:txBody>
      </p:sp>
    </p:spTree>
    <p:extLst>
      <p:ext uri="{BB962C8B-B14F-4D97-AF65-F5344CB8AC3E}">
        <p14:creationId xmlns:p14="http://schemas.microsoft.com/office/powerpoint/2010/main" val="285166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6815" y="381000"/>
            <a:ext cx="7497763" cy="1143000"/>
          </a:xfrm>
        </p:spPr>
        <p:txBody>
          <a:bodyPr>
            <a:normAutofit fontScale="90000"/>
          </a:bodyPr>
          <a:lstStyle/>
          <a:p>
            <a:pPr eaLnBrk="1" hangingPunct="1"/>
            <a:br>
              <a:rPr lang="en-GB" altLang="en-US" sz="3100" dirty="0"/>
            </a:br>
            <a:r>
              <a:rPr lang="en-GB" altLang="en-US" sz="3100" dirty="0"/>
              <a:t>Roles, Internal and External Quality Assurance</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534400" cy="4876800"/>
          </a:xfrm>
        </p:spPr>
        <p:txBody>
          <a:bodyPr>
            <a:normAutofit fontScale="85000" lnSpcReduction="20000"/>
          </a:bodyPr>
          <a:lstStyle/>
          <a:p>
            <a:pPr>
              <a:defRPr/>
            </a:pPr>
            <a:r>
              <a:rPr lang="en-US" altLang="en-US" b="1" dirty="0"/>
              <a:t>Roles</a:t>
            </a:r>
            <a:r>
              <a:rPr lang="en-US" altLang="en-US" dirty="0"/>
              <a:t>:  you need to outline the roles for those involved in EPA</a:t>
            </a:r>
          </a:p>
          <a:p>
            <a:pPr lvl="1">
              <a:defRPr/>
            </a:pPr>
            <a:r>
              <a:rPr lang="en-US" altLang="en-US" dirty="0"/>
              <a:t>Apprentice</a:t>
            </a:r>
          </a:p>
          <a:p>
            <a:pPr lvl="1">
              <a:defRPr/>
            </a:pPr>
            <a:r>
              <a:rPr lang="en-US" altLang="en-US" dirty="0"/>
              <a:t>Employer</a:t>
            </a:r>
          </a:p>
          <a:p>
            <a:pPr lvl="1">
              <a:defRPr/>
            </a:pPr>
            <a:r>
              <a:rPr lang="en-US" altLang="en-US" dirty="0"/>
              <a:t>Training Provider  (University)</a:t>
            </a:r>
          </a:p>
          <a:p>
            <a:pPr lvl="1">
              <a:defRPr/>
            </a:pPr>
            <a:r>
              <a:rPr lang="en-US" altLang="en-US" dirty="0"/>
              <a:t>End point assessment </a:t>
            </a:r>
            <a:r>
              <a:rPr lang="en-US" altLang="en-US" dirty="0" err="1"/>
              <a:t>organisation</a:t>
            </a:r>
            <a:r>
              <a:rPr lang="en-US" altLang="en-US" dirty="0"/>
              <a:t> (May also be the university or another registered body)</a:t>
            </a:r>
          </a:p>
          <a:p>
            <a:pPr lvl="1">
              <a:defRPr/>
            </a:pPr>
            <a:r>
              <a:rPr lang="en-US" altLang="en-US" dirty="0"/>
              <a:t>Independent Assessor</a:t>
            </a:r>
          </a:p>
          <a:p>
            <a:pPr>
              <a:defRPr/>
            </a:pPr>
            <a:r>
              <a:rPr lang="en-US" altLang="en-US" b="1" dirty="0"/>
              <a:t>Internal Quality Assurance: </a:t>
            </a:r>
            <a:r>
              <a:rPr lang="en-US" altLang="en-US" dirty="0"/>
              <a:t>need to consider things like:  moderation, assessor requirements, </a:t>
            </a:r>
            <a:r>
              <a:rPr lang="en-US" altLang="en-US" dirty="0" err="1"/>
              <a:t>standardisation</a:t>
            </a:r>
            <a:r>
              <a:rPr lang="en-US" altLang="en-US" dirty="0"/>
              <a:t> meeting frequency, tools and materials used in the assessment, process for benchmarking and review</a:t>
            </a:r>
          </a:p>
          <a:p>
            <a:pPr>
              <a:defRPr/>
            </a:pPr>
            <a:r>
              <a:rPr lang="en-US" altLang="en-US" b="1" dirty="0"/>
              <a:t>External Quality Assurance:  </a:t>
            </a:r>
            <a:r>
              <a:rPr lang="en-US" altLang="en-US" dirty="0"/>
              <a:t>Select one of the four approaches</a:t>
            </a:r>
          </a:p>
          <a:p>
            <a:pPr lvl="1">
              <a:defRPr/>
            </a:pPr>
            <a:r>
              <a:rPr lang="en-US" altLang="en-US" dirty="0"/>
              <a:t>Employer-led</a:t>
            </a:r>
          </a:p>
          <a:p>
            <a:pPr lvl="1">
              <a:defRPr/>
            </a:pPr>
            <a:r>
              <a:rPr lang="en-US" altLang="en-US" dirty="0"/>
              <a:t>Professional body</a:t>
            </a:r>
          </a:p>
          <a:p>
            <a:pPr lvl="1">
              <a:defRPr/>
            </a:pPr>
            <a:r>
              <a:rPr lang="en-US" altLang="en-US" dirty="0" err="1"/>
              <a:t>Ofqual</a:t>
            </a:r>
            <a:endParaRPr lang="en-US" altLang="en-US" dirty="0"/>
          </a:p>
          <a:p>
            <a:pPr lvl="1">
              <a:defRPr/>
            </a:pPr>
            <a:r>
              <a:rPr lang="en-US" altLang="en-US" dirty="0"/>
              <a:t>Institute for Apprenticeships</a:t>
            </a:r>
          </a:p>
          <a:p>
            <a:pPr lvl="1">
              <a:defRPr/>
            </a:pPr>
            <a:r>
              <a:rPr lang="en-US" altLang="en-US" dirty="0"/>
              <a:t>(Discussion underway with QAA re degree apprenticeships)</a:t>
            </a:r>
          </a:p>
        </p:txBody>
      </p:sp>
    </p:spTree>
    <p:extLst>
      <p:ext uri="{BB962C8B-B14F-4D97-AF65-F5344CB8AC3E}">
        <p14:creationId xmlns:p14="http://schemas.microsoft.com/office/powerpoint/2010/main" val="33654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7BB39-8202-48BA-B1AC-F3C38BC3DE01}"/>
              </a:ext>
            </a:extLst>
          </p:cNvPr>
          <p:cNvSpPr>
            <a:spLocks noGrp="1"/>
          </p:cNvSpPr>
          <p:nvPr>
            <p:ph type="title"/>
          </p:nvPr>
        </p:nvSpPr>
        <p:spPr/>
        <p:txBody>
          <a:bodyPr/>
          <a:lstStyle/>
          <a:p>
            <a:r>
              <a:rPr lang="en-GB" dirty="0"/>
              <a:t>Funding Band</a:t>
            </a:r>
          </a:p>
        </p:txBody>
      </p:sp>
      <p:sp>
        <p:nvSpPr>
          <p:cNvPr id="3" name="Text Placeholder 2">
            <a:extLst>
              <a:ext uri="{FF2B5EF4-FFF2-40B4-BE49-F238E27FC236}">
                <a16:creationId xmlns:a16="http://schemas.microsoft.com/office/drawing/2014/main" id="{2A7BF4B7-7A90-461F-BAF4-95A25619A8C8}"/>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8892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44500"/>
            <a:ext cx="7497763" cy="1143000"/>
          </a:xfrm>
        </p:spPr>
        <p:txBody>
          <a:bodyPr>
            <a:normAutofit fontScale="90000"/>
          </a:bodyPr>
          <a:lstStyle/>
          <a:p>
            <a:pPr eaLnBrk="1" hangingPunct="1"/>
            <a:br>
              <a:rPr lang="en-GB" altLang="en-US" sz="3100" dirty="0"/>
            </a:br>
            <a:r>
              <a:rPr lang="en-GB" altLang="en-US" sz="3100" dirty="0"/>
              <a:t>Allocating a funding band</a:t>
            </a:r>
            <a:br>
              <a:rPr lang="en-GB" altLang="en-US" sz="1800" dirty="0"/>
            </a:br>
            <a:endParaRPr lang="en-US" altLang="en-US" sz="1800" dirty="0"/>
          </a:p>
        </p:txBody>
      </p:sp>
      <p:sp>
        <p:nvSpPr>
          <p:cNvPr id="10243" name="Rectangle 3"/>
          <p:cNvSpPr>
            <a:spLocks noGrp="1" noChangeArrowheads="1"/>
          </p:cNvSpPr>
          <p:nvPr>
            <p:ph type="body" idx="1"/>
          </p:nvPr>
        </p:nvSpPr>
        <p:spPr>
          <a:xfrm>
            <a:off x="381000" y="1828800"/>
            <a:ext cx="8534400" cy="4876800"/>
          </a:xfrm>
        </p:spPr>
        <p:txBody>
          <a:bodyPr>
            <a:normAutofit/>
          </a:bodyPr>
          <a:lstStyle/>
          <a:p>
            <a:pPr>
              <a:defRPr/>
            </a:pPr>
            <a:r>
              <a:rPr lang="en-US" altLang="en-US" b="1" dirty="0"/>
              <a:t>15 Funding bands available</a:t>
            </a:r>
          </a:p>
          <a:p>
            <a:pPr lvl="1">
              <a:defRPr/>
            </a:pPr>
            <a:r>
              <a:rPr lang="en-US" altLang="en-US" dirty="0"/>
              <a:t>Range from £1,500 to £27,000</a:t>
            </a:r>
          </a:p>
          <a:p>
            <a:pPr lvl="1">
              <a:defRPr/>
            </a:pPr>
            <a:r>
              <a:rPr lang="en-US" altLang="en-US" dirty="0"/>
              <a:t>Upper limit is cap that a large employer can draw down via levy or that the government will co-invest for a small employer</a:t>
            </a:r>
          </a:p>
          <a:p>
            <a:pPr lvl="1">
              <a:defRPr/>
            </a:pPr>
            <a:r>
              <a:rPr lang="en-US" altLang="en-US" dirty="0"/>
              <a:t>Core and option standards will receive a funding band based on the lowest cost option</a:t>
            </a:r>
          </a:p>
          <a:p>
            <a:pPr>
              <a:defRPr/>
            </a:pPr>
            <a:r>
              <a:rPr lang="en-US" altLang="en-US" b="1" dirty="0"/>
              <a:t>New process</a:t>
            </a:r>
          </a:p>
          <a:p>
            <a:pPr lvl="1">
              <a:defRPr/>
            </a:pPr>
            <a:r>
              <a:rPr lang="en-US" altLang="en-US" dirty="0"/>
              <a:t>May have to submit evidence to inform the final funding band</a:t>
            </a:r>
          </a:p>
          <a:p>
            <a:pPr lvl="1">
              <a:defRPr/>
            </a:pPr>
            <a:r>
              <a:rPr lang="en-US" altLang="en-US" dirty="0"/>
              <a:t>This evidence is submitted at the same time as the EPA (Apprenticeship Training Plan form, EPAO and Training Provider quotes and Apprenticeship Training delivery quote form) </a:t>
            </a:r>
          </a:p>
          <a:p>
            <a:pPr lvl="1">
              <a:defRPr/>
            </a:pPr>
            <a:r>
              <a:rPr lang="en-US" altLang="en-US" dirty="0"/>
              <a:t>IFA will confirm the final funding band when the EPA is approved</a:t>
            </a:r>
          </a:p>
          <a:p>
            <a:pPr lvl="1">
              <a:defRPr/>
            </a:pPr>
            <a:endParaRPr lang="en-US" altLang="en-US" dirty="0"/>
          </a:p>
        </p:txBody>
      </p:sp>
    </p:spTree>
    <p:extLst>
      <p:ext uri="{BB962C8B-B14F-4D97-AF65-F5344CB8AC3E}">
        <p14:creationId xmlns:p14="http://schemas.microsoft.com/office/powerpoint/2010/main" val="282964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GB" dirty="0"/>
              <a:t>Visit</a:t>
            </a:r>
          </a:p>
          <a:p>
            <a:pPr marL="0" indent="0" algn="ctr">
              <a:buNone/>
            </a:pPr>
            <a:r>
              <a:rPr lang="en-GB" dirty="0">
                <a:hlinkClick r:id="rId3"/>
              </a:rPr>
              <a:t>https://haso.skillsforhealth.org.uk/</a:t>
            </a:r>
            <a:r>
              <a:rPr lang="en-GB" dirty="0"/>
              <a:t> to find out more about</a:t>
            </a:r>
          </a:p>
          <a:p>
            <a:pPr marL="0" indent="0" algn="ctr">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dirty="0"/>
              <a:t>And </a:t>
            </a:r>
            <a:r>
              <a:rPr lang="en-GB" dirty="0">
                <a:hlinkClick r:id="rId4"/>
              </a:rPr>
              <a:t>https://www.instituteforapprenticeships.org/developing-apprenticeships/</a:t>
            </a:r>
            <a:r>
              <a:rPr lang="en-GB" dirty="0"/>
              <a:t> for more full details on the draft IFA guidance.</a:t>
            </a:r>
          </a:p>
        </p:txBody>
      </p:sp>
      <p:sp>
        <p:nvSpPr>
          <p:cNvPr id="3" name="Title 2"/>
          <p:cNvSpPr>
            <a:spLocks noGrp="1"/>
          </p:cNvSpPr>
          <p:nvPr>
            <p:ph type="title"/>
          </p:nvPr>
        </p:nvSpPr>
        <p:spPr/>
        <p:txBody>
          <a:bodyPr>
            <a:normAutofit/>
          </a:bodyPr>
          <a:lstStyle/>
          <a:p>
            <a:r>
              <a:rPr lang="en-GB" dirty="0"/>
              <a:t>For more information</a:t>
            </a: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09800" y="2971800"/>
            <a:ext cx="5638800" cy="2046600"/>
          </a:xfrm>
          <a:prstGeom prst="rect">
            <a:avLst/>
          </a:prstGeom>
        </p:spPr>
      </p:pic>
    </p:spTree>
    <p:extLst>
      <p:ext uri="{BB962C8B-B14F-4D97-AF65-F5344CB8AC3E}">
        <p14:creationId xmlns:p14="http://schemas.microsoft.com/office/powerpoint/2010/main" val="332765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1861-2EA8-4A2C-96B2-85CA9932F6CA}"/>
              </a:ext>
            </a:extLst>
          </p:cNvPr>
          <p:cNvSpPr>
            <a:spLocks noGrp="1"/>
          </p:cNvSpPr>
          <p:nvPr>
            <p:ph type="title"/>
          </p:nvPr>
        </p:nvSpPr>
        <p:spPr/>
        <p:txBody>
          <a:bodyPr/>
          <a:lstStyle/>
          <a:p>
            <a:r>
              <a:rPr lang="en-GB" dirty="0"/>
              <a:t>Standard development</a:t>
            </a:r>
          </a:p>
        </p:txBody>
      </p:sp>
      <p:sp>
        <p:nvSpPr>
          <p:cNvPr id="3" name="Text Placeholder 2">
            <a:extLst>
              <a:ext uri="{FF2B5EF4-FFF2-40B4-BE49-F238E27FC236}">
                <a16:creationId xmlns:a16="http://schemas.microsoft.com/office/drawing/2014/main" id="{D4EBF46C-178B-4132-8D52-C0C8BCE6FDBB}"/>
              </a:ext>
            </a:extLst>
          </p:cNvPr>
          <p:cNvSpPr>
            <a:spLocks noGrp="1"/>
          </p:cNvSpPr>
          <p:nvPr>
            <p:ph type="body" idx="1"/>
          </p:nvPr>
        </p:nvSpPr>
        <p:spPr/>
        <p:txBody>
          <a:bodyPr/>
          <a:lstStyle/>
          <a:p>
            <a:r>
              <a:rPr lang="en-GB" dirty="0"/>
              <a:t>New guidance available from Institute for Apprenticeships….</a:t>
            </a:r>
          </a:p>
        </p:txBody>
      </p:sp>
    </p:spTree>
    <p:extLst>
      <p:ext uri="{BB962C8B-B14F-4D97-AF65-F5344CB8AC3E}">
        <p14:creationId xmlns:p14="http://schemas.microsoft.com/office/powerpoint/2010/main" val="174870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7927" y="152400"/>
            <a:ext cx="7497763" cy="1143000"/>
          </a:xfrm>
        </p:spPr>
        <p:txBody>
          <a:bodyPr>
            <a:normAutofit/>
          </a:bodyPr>
          <a:lstStyle/>
          <a:p>
            <a:pPr eaLnBrk="1" hangingPunct="1"/>
            <a:br>
              <a:rPr lang="en-GB" altLang="en-US" sz="3100" dirty="0"/>
            </a:br>
            <a:r>
              <a:rPr lang="en-GB" altLang="en-US" sz="3100" dirty="0"/>
              <a:t>IFA new guidance for standards</a:t>
            </a:r>
            <a:endParaRPr lang="en-US" altLang="en-US" sz="1800" dirty="0"/>
          </a:p>
        </p:txBody>
      </p:sp>
      <p:sp>
        <p:nvSpPr>
          <p:cNvPr id="10243" name="Rectangle 3"/>
          <p:cNvSpPr>
            <a:spLocks noGrp="1" noChangeArrowheads="1"/>
          </p:cNvSpPr>
          <p:nvPr>
            <p:ph type="body" idx="1"/>
          </p:nvPr>
        </p:nvSpPr>
        <p:spPr>
          <a:xfrm>
            <a:off x="381000" y="1828800"/>
            <a:ext cx="8229600" cy="4876800"/>
          </a:xfrm>
        </p:spPr>
        <p:txBody>
          <a:bodyPr>
            <a:normAutofit fontScale="92500" lnSpcReduction="20000"/>
          </a:bodyPr>
          <a:lstStyle/>
          <a:p>
            <a:pPr marL="171450" lvl="1" indent="-171450">
              <a:buFont typeface="Arial" panose="020B0604020202020204" pitchFamily="34" charset="0"/>
              <a:buChar char="•"/>
              <a:defRPr/>
            </a:pPr>
            <a:r>
              <a:rPr lang="en-GB" sz="2000" b="1" dirty="0"/>
              <a:t>Occupational profile </a:t>
            </a:r>
          </a:p>
          <a:p>
            <a:pPr marL="571500" lvl="2" indent="-171450">
              <a:defRPr/>
            </a:pPr>
            <a:r>
              <a:rPr lang="en-GB" sz="1800" dirty="0"/>
              <a:t>(series of suggested statements eg This occupation is found in…, The broad purpose is…In their daily work they interact with….They will be responsible for….)</a:t>
            </a:r>
          </a:p>
          <a:p>
            <a:pPr marL="171450" lvl="1" indent="-171450">
              <a:buFont typeface="Arial" panose="020B0604020202020204" pitchFamily="34" charset="0"/>
              <a:buChar char="•"/>
              <a:defRPr/>
            </a:pPr>
            <a:r>
              <a:rPr lang="en-GB" sz="2000" b="1" dirty="0"/>
              <a:t>Level &amp; duration</a:t>
            </a:r>
          </a:p>
          <a:p>
            <a:pPr marL="171450" lvl="1" indent="-171450">
              <a:buFont typeface="Arial" panose="020B0604020202020204" pitchFamily="34" charset="0"/>
              <a:buChar char="•"/>
              <a:defRPr/>
            </a:pPr>
            <a:r>
              <a:rPr lang="en-GB" sz="2000" b="1" dirty="0"/>
              <a:t>Set of duties</a:t>
            </a:r>
          </a:p>
          <a:p>
            <a:pPr marL="571500" lvl="2" indent="-171450">
              <a:defRPr/>
            </a:pPr>
            <a:r>
              <a:rPr lang="en-GB" sz="1800" dirty="0"/>
              <a:t>10 to 20</a:t>
            </a:r>
          </a:p>
          <a:p>
            <a:pPr marL="571500" lvl="2" indent="-171450">
              <a:defRPr/>
            </a:pPr>
            <a:r>
              <a:rPr lang="en-GB" sz="1800" dirty="0"/>
              <a:t>‘doing’ statements</a:t>
            </a:r>
          </a:p>
          <a:p>
            <a:pPr marL="571500" lvl="2" indent="-171450">
              <a:defRPr/>
            </a:pPr>
            <a:r>
              <a:rPr lang="en-GB" sz="1800" dirty="0"/>
              <a:t>Key performance requirements eg speed, accuracy, compliance with legislation</a:t>
            </a:r>
          </a:p>
          <a:p>
            <a:pPr marL="171450" lvl="1" indent="-171450">
              <a:buFont typeface="Arial" panose="020B0604020202020204" pitchFamily="34" charset="0"/>
              <a:buChar char="•"/>
              <a:defRPr/>
            </a:pPr>
            <a:r>
              <a:rPr lang="en-GB" sz="2000" b="1" dirty="0"/>
              <a:t>Knowledge, Skills and Behaviours</a:t>
            </a:r>
          </a:p>
          <a:p>
            <a:pPr marL="571500" lvl="2" indent="-171450">
              <a:defRPr/>
            </a:pPr>
            <a:r>
              <a:rPr lang="en-GB" sz="1800" dirty="0"/>
              <a:t>Directly linked to the duties</a:t>
            </a:r>
          </a:p>
          <a:p>
            <a:pPr marL="571500" lvl="2" indent="-171450">
              <a:defRPr/>
            </a:pPr>
            <a:r>
              <a:rPr lang="en-GB" sz="1800" dirty="0"/>
              <a:t>Knowledge statements to include level of knowledge required, skills statements to include a verb</a:t>
            </a:r>
          </a:p>
          <a:p>
            <a:pPr marL="571500" lvl="2" indent="-171450">
              <a:defRPr/>
            </a:pPr>
            <a:r>
              <a:rPr lang="en-GB" sz="1800" dirty="0"/>
              <a:t>Numbered and cross-referenced if relate to more than one duty</a:t>
            </a:r>
          </a:p>
        </p:txBody>
      </p:sp>
    </p:spTree>
    <p:extLst>
      <p:ext uri="{BB962C8B-B14F-4D97-AF65-F5344CB8AC3E}">
        <p14:creationId xmlns:p14="http://schemas.microsoft.com/office/powerpoint/2010/main" val="35822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161026"/>
            <a:ext cx="7497763" cy="1143000"/>
          </a:xfrm>
        </p:spPr>
        <p:txBody>
          <a:bodyPr>
            <a:normAutofit/>
          </a:bodyPr>
          <a:lstStyle/>
          <a:p>
            <a:pPr eaLnBrk="1" hangingPunct="1"/>
            <a:br>
              <a:rPr lang="en-GB" altLang="en-US" sz="3100" dirty="0"/>
            </a:br>
            <a:r>
              <a:rPr lang="en-GB" altLang="en-US" sz="3100" dirty="0" err="1"/>
              <a:t>Quals</a:t>
            </a:r>
            <a:r>
              <a:rPr lang="en-GB" altLang="en-US" sz="3100" dirty="0"/>
              <a:t>, entry and alignment</a:t>
            </a:r>
            <a:endParaRPr lang="en-US" altLang="en-US" sz="1800" dirty="0"/>
          </a:p>
        </p:txBody>
      </p:sp>
      <p:sp>
        <p:nvSpPr>
          <p:cNvPr id="10243" name="Rectangle 3"/>
          <p:cNvSpPr>
            <a:spLocks noGrp="1" noChangeArrowheads="1"/>
          </p:cNvSpPr>
          <p:nvPr>
            <p:ph type="body" idx="1"/>
          </p:nvPr>
        </p:nvSpPr>
        <p:spPr>
          <a:xfrm>
            <a:off x="381000" y="1828800"/>
            <a:ext cx="8229600" cy="4876800"/>
          </a:xfrm>
        </p:spPr>
        <p:txBody>
          <a:bodyPr>
            <a:normAutofit/>
          </a:bodyPr>
          <a:lstStyle/>
          <a:p>
            <a:pPr marL="171450" lvl="1" indent="-171450">
              <a:buFont typeface="Arial" panose="020B0604020202020204" pitchFamily="34" charset="0"/>
              <a:buChar char="•"/>
              <a:defRPr/>
            </a:pPr>
            <a:r>
              <a:rPr lang="en-GB" sz="2000" b="1" dirty="0"/>
              <a:t>Qualifications </a:t>
            </a:r>
            <a:r>
              <a:rPr lang="en-GB" sz="2000" dirty="0"/>
              <a:t>can only be mandated when</a:t>
            </a:r>
          </a:p>
          <a:p>
            <a:pPr marL="571500" lvl="2" indent="-171450">
              <a:defRPr/>
            </a:pPr>
            <a:r>
              <a:rPr lang="en-GB" sz="1800" dirty="0"/>
              <a:t>regulatory requirement</a:t>
            </a:r>
          </a:p>
          <a:p>
            <a:pPr marL="171450" lvl="1" indent="-171450">
              <a:buFont typeface="Arial" panose="020B0604020202020204" pitchFamily="34" charset="0"/>
              <a:buChar char="•"/>
              <a:defRPr/>
            </a:pPr>
            <a:r>
              <a:rPr lang="en-GB" sz="2000" b="1" dirty="0"/>
              <a:t>Entry requirements </a:t>
            </a:r>
          </a:p>
          <a:p>
            <a:pPr marL="571500" lvl="2" indent="-171450">
              <a:defRPr/>
            </a:pPr>
            <a:r>
              <a:rPr lang="en-GB" sz="1800" dirty="0"/>
              <a:t>can only be set if statutory or regulatory requirement</a:t>
            </a:r>
          </a:p>
          <a:p>
            <a:pPr marL="571500" lvl="2" indent="-171450">
              <a:defRPr/>
            </a:pPr>
            <a:r>
              <a:rPr lang="en-GB" sz="1800" dirty="0"/>
              <a:t>but you can include a statement along the lines of ‘entry requirements will be determined by individual employers, typically x, y and z on entry’</a:t>
            </a:r>
          </a:p>
          <a:p>
            <a:pPr marL="171450" lvl="1" indent="-171450">
              <a:buFont typeface="Arial" panose="020B0604020202020204" pitchFamily="34" charset="0"/>
              <a:buChar char="•"/>
              <a:defRPr/>
            </a:pPr>
            <a:r>
              <a:rPr lang="en-GB" sz="2000" b="1" dirty="0"/>
              <a:t>Professional body alignment</a:t>
            </a:r>
          </a:p>
          <a:p>
            <a:pPr marL="571500" lvl="2" indent="-171450">
              <a:defRPr/>
            </a:pPr>
            <a:r>
              <a:rPr lang="en-GB" sz="1800" dirty="0"/>
              <a:t>Supported by a letter from the relevant body</a:t>
            </a:r>
          </a:p>
        </p:txBody>
      </p:sp>
    </p:spTree>
    <p:extLst>
      <p:ext uri="{BB962C8B-B14F-4D97-AF65-F5344CB8AC3E}">
        <p14:creationId xmlns:p14="http://schemas.microsoft.com/office/powerpoint/2010/main" val="347677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44500"/>
            <a:ext cx="7497763" cy="1143000"/>
          </a:xfrm>
        </p:spPr>
        <p:txBody>
          <a:bodyPr>
            <a:normAutofit/>
          </a:bodyPr>
          <a:lstStyle/>
          <a:p>
            <a:pPr eaLnBrk="1" hangingPunct="1"/>
            <a:br>
              <a:rPr lang="en-GB" altLang="en-US" sz="3100" dirty="0"/>
            </a:br>
            <a:r>
              <a:rPr lang="en-GB" altLang="en-US" sz="3100" dirty="0"/>
              <a:t>Consultation, copyright &amp; submission</a:t>
            </a:r>
            <a:endParaRPr lang="en-US" altLang="en-US" sz="1800" dirty="0"/>
          </a:p>
        </p:txBody>
      </p:sp>
      <p:sp>
        <p:nvSpPr>
          <p:cNvPr id="10243" name="Rectangle 3"/>
          <p:cNvSpPr>
            <a:spLocks noGrp="1" noChangeArrowheads="1"/>
          </p:cNvSpPr>
          <p:nvPr>
            <p:ph type="body" idx="1"/>
          </p:nvPr>
        </p:nvSpPr>
        <p:spPr>
          <a:xfrm>
            <a:off x="472433" y="1752600"/>
            <a:ext cx="8229600" cy="4876800"/>
          </a:xfrm>
        </p:spPr>
        <p:txBody>
          <a:bodyPr>
            <a:normAutofit/>
          </a:bodyPr>
          <a:lstStyle/>
          <a:p>
            <a:pPr marL="171450" lvl="1" indent="-171450">
              <a:buFont typeface="Arial" panose="020B0604020202020204" pitchFamily="34" charset="0"/>
              <a:buChar char="•"/>
              <a:defRPr/>
            </a:pPr>
            <a:endParaRPr lang="en-GB" sz="2000" b="1" dirty="0"/>
          </a:p>
          <a:p>
            <a:pPr marL="171450" lvl="1" indent="-171450">
              <a:buFont typeface="Arial" panose="020B0604020202020204" pitchFamily="34" charset="0"/>
              <a:buChar char="•"/>
              <a:defRPr/>
            </a:pPr>
            <a:r>
              <a:rPr lang="en-GB" sz="2000" b="1" dirty="0"/>
              <a:t>Consultation – </a:t>
            </a:r>
            <a:r>
              <a:rPr lang="en-GB" sz="1600" dirty="0"/>
              <a:t>as previously we must provide evidence that the standard has been consulted on widely with the sector</a:t>
            </a:r>
          </a:p>
          <a:p>
            <a:pPr marL="171450" lvl="1" indent="-171450">
              <a:buFont typeface="Arial" panose="020B0604020202020204" pitchFamily="34" charset="0"/>
              <a:buChar char="•"/>
              <a:defRPr/>
            </a:pPr>
            <a:r>
              <a:rPr lang="en-GB" sz="2000" b="1" dirty="0"/>
              <a:t>Copyright</a:t>
            </a:r>
          </a:p>
          <a:p>
            <a:pPr marL="571500" lvl="2" indent="-171450">
              <a:defRPr/>
            </a:pPr>
            <a:r>
              <a:rPr lang="en-GB" dirty="0"/>
              <a:t>All standards and end point assessment plans are now assigned copyright to the IFA under the Open Government Licence which enables them to be used and publicised freely.</a:t>
            </a:r>
          </a:p>
          <a:p>
            <a:pPr marL="171450" lvl="1" indent="-171450">
              <a:buFont typeface="Arial" panose="020B0604020202020204" pitchFamily="34" charset="0"/>
              <a:buChar char="•"/>
              <a:defRPr/>
            </a:pPr>
            <a:r>
              <a:rPr lang="en-GB" sz="2000" b="1" dirty="0"/>
              <a:t>Submission </a:t>
            </a:r>
          </a:p>
          <a:p>
            <a:pPr marL="571500" lvl="2" indent="-171450">
              <a:defRPr/>
            </a:pPr>
            <a:r>
              <a:rPr lang="en-GB" dirty="0"/>
              <a:t>Every 6 weeks:  28 Feb, 11 Apr, 23 May, 4 Jul, 15 Aug, 26 Sep, 7 Nov &amp; 19 Dec</a:t>
            </a:r>
          </a:p>
          <a:p>
            <a:pPr marL="571500" lvl="2" indent="-171450">
              <a:defRPr/>
            </a:pPr>
            <a:r>
              <a:rPr lang="en-GB" dirty="0"/>
              <a:t>new online templates to populate (All standard now in the same IfA template)</a:t>
            </a:r>
          </a:p>
          <a:p>
            <a:pPr marL="571500" lvl="2" indent="-171450">
              <a:defRPr/>
            </a:pPr>
            <a:r>
              <a:rPr lang="en-GB" dirty="0"/>
              <a:t>Feedback following submission usually in the region of 6 weeks</a:t>
            </a:r>
          </a:p>
        </p:txBody>
      </p:sp>
    </p:spTree>
    <p:extLst>
      <p:ext uri="{BB962C8B-B14F-4D97-AF65-F5344CB8AC3E}">
        <p14:creationId xmlns:p14="http://schemas.microsoft.com/office/powerpoint/2010/main" val="368687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92125" y="444500"/>
            <a:ext cx="7497763" cy="1143000"/>
          </a:xfrm>
        </p:spPr>
        <p:txBody>
          <a:bodyPr>
            <a:normAutofit/>
          </a:bodyPr>
          <a:lstStyle/>
          <a:p>
            <a:pPr eaLnBrk="1" hangingPunct="1"/>
            <a:br>
              <a:rPr lang="en-GB" altLang="en-US" sz="3100" dirty="0"/>
            </a:br>
            <a:r>
              <a:rPr lang="en-GB" altLang="en-US" sz="3100" dirty="0"/>
              <a:t>Implementation</a:t>
            </a:r>
            <a:endParaRPr lang="en-US" altLang="en-US" sz="1800" dirty="0"/>
          </a:p>
        </p:txBody>
      </p:sp>
      <p:sp>
        <p:nvSpPr>
          <p:cNvPr id="10243" name="Rectangle 3"/>
          <p:cNvSpPr>
            <a:spLocks noGrp="1" noChangeArrowheads="1"/>
          </p:cNvSpPr>
          <p:nvPr>
            <p:ph type="body" idx="1"/>
          </p:nvPr>
        </p:nvSpPr>
        <p:spPr>
          <a:xfrm>
            <a:off x="472433" y="1752600"/>
            <a:ext cx="8229600" cy="4876800"/>
          </a:xfrm>
        </p:spPr>
        <p:txBody>
          <a:bodyPr>
            <a:normAutofit/>
          </a:bodyPr>
          <a:lstStyle/>
          <a:p>
            <a:pPr marL="171450" lvl="1" indent="-171450">
              <a:buFont typeface="Arial" panose="020B0604020202020204" pitchFamily="34" charset="0"/>
              <a:buChar char="•"/>
              <a:defRPr/>
            </a:pPr>
            <a:endParaRPr lang="en-GB" b="1" dirty="0"/>
          </a:p>
          <a:p>
            <a:pPr marL="171450" lvl="1" indent="-171450">
              <a:buFont typeface="Arial" panose="020B0604020202020204" pitchFamily="34" charset="0"/>
              <a:buChar char="•"/>
              <a:defRPr/>
            </a:pPr>
            <a:r>
              <a:rPr lang="en-GB" b="1" dirty="0"/>
              <a:t>Implementation / recommendations for training</a:t>
            </a:r>
          </a:p>
          <a:p>
            <a:pPr marL="571500" lvl="2" indent="-171450">
              <a:defRPr/>
            </a:pPr>
            <a:r>
              <a:rPr lang="en-GB" dirty="0"/>
              <a:t>on-programme training, curriculum specification and continuous assessment do not form part of either the standard or the end point assessment plan</a:t>
            </a:r>
          </a:p>
        </p:txBody>
      </p:sp>
    </p:spTree>
    <p:extLst>
      <p:ext uri="{BB962C8B-B14F-4D97-AF65-F5344CB8AC3E}">
        <p14:creationId xmlns:p14="http://schemas.microsoft.com/office/powerpoint/2010/main" val="266511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Assessment plan		</a:t>
            </a:r>
          </a:p>
        </p:txBody>
      </p:sp>
      <p:sp>
        <p:nvSpPr>
          <p:cNvPr id="3" name="Text Placeholder 2"/>
          <p:cNvSpPr>
            <a:spLocks noGrp="1"/>
          </p:cNvSpPr>
          <p:nvPr>
            <p:ph type="body" idx="1"/>
          </p:nvPr>
        </p:nvSpPr>
        <p:spPr/>
        <p:txBody>
          <a:bodyPr/>
          <a:lstStyle/>
          <a:p>
            <a:r>
              <a:rPr lang="en-GB" dirty="0"/>
              <a:t>A quick overview…..</a:t>
            </a:r>
          </a:p>
        </p:txBody>
      </p:sp>
    </p:spTree>
    <p:extLst>
      <p:ext uri="{BB962C8B-B14F-4D97-AF65-F5344CB8AC3E}">
        <p14:creationId xmlns:p14="http://schemas.microsoft.com/office/powerpoint/2010/main" val="39446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161026"/>
            <a:ext cx="7497763" cy="1143000"/>
          </a:xfrm>
        </p:spPr>
        <p:txBody>
          <a:bodyPr>
            <a:normAutofit/>
          </a:bodyPr>
          <a:lstStyle/>
          <a:p>
            <a:br>
              <a:rPr lang="en-GB" altLang="en-US" sz="3100" dirty="0"/>
            </a:br>
            <a:r>
              <a:rPr lang="en-GB" altLang="en-US" sz="3100" dirty="0"/>
              <a:t>End Point Assessment (EPA)</a:t>
            </a:r>
            <a:endParaRPr lang="en-US" altLang="en-US" sz="1800" dirty="0"/>
          </a:p>
        </p:txBody>
      </p:sp>
      <p:sp>
        <p:nvSpPr>
          <p:cNvPr id="10243" name="Rectangle 3"/>
          <p:cNvSpPr>
            <a:spLocks noGrp="1" noChangeArrowheads="1"/>
          </p:cNvSpPr>
          <p:nvPr>
            <p:ph type="body" idx="1"/>
          </p:nvPr>
        </p:nvSpPr>
        <p:spPr>
          <a:xfrm>
            <a:off x="381000" y="1828800"/>
            <a:ext cx="8229600" cy="4876800"/>
          </a:xfrm>
        </p:spPr>
        <p:txBody>
          <a:bodyPr>
            <a:normAutofit/>
          </a:bodyPr>
          <a:lstStyle/>
          <a:p>
            <a:pPr marL="0" lvl="1" indent="0" eaLnBrk="1" hangingPunct="1">
              <a:buNone/>
              <a:defRPr/>
            </a:pPr>
            <a:r>
              <a:rPr lang="en-GB" altLang="en-US" b="1" dirty="0"/>
              <a:t>Plan is about End Point NOT on-programme assessment aims to:</a:t>
            </a:r>
          </a:p>
          <a:p>
            <a:pPr marL="285750" lvl="1">
              <a:buFont typeface="Arial" panose="020B0604020202020204" pitchFamily="34" charset="0"/>
              <a:buChar char="•"/>
              <a:defRPr/>
            </a:pPr>
            <a:r>
              <a:rPr lang="en-GB" dirty="0"/>
              <a:t>rigorously assess that an apprentice can perform the occupation they have been trained in and meet the duties, knowledge, skills and behaviours set out in the standard</a:t>
            </a:r>
          </a:p>
          <a:p>
            <a:pPr marL="285750" lvl="1">
              <a:buFont typeface="Arial" panose="020B0604020202020204" pitchFamily="34" charset="0"/>
              <a:buChar char="•"/>
              <a:defRPr/>
            </a:pPr>
            <a:r>
              <a:rPr lang="en-GB" dirty="0"/>
              <a:t>use at least 2 assessment methods that assure consistency</a:t>
            </a:r>
          </a:p>
          <a:p>
            <a:pPr marL="285750" lvl="1">
              <a:buFont typeface="Arial" panose="020B0604020202020204" pitchFamily="34" charset="0"/>
              <a:buChar char="•"/>
              <a:defRPr/>
            </a:pPr>
            <a:r>
              <a:rPr lang="en-GB" dirty="0"/>
              <a:t>EPA must be:</a:t>
            </a:r>
          </a:p>
          <a:p>
            <a:pPr marL="685800" lvl="2">
              <a:defRPr/>
            </a:pPr>
            <a:r>
              <a:rPr lang="en-GB" dirty="0"/>
              <a:t>Valid</a:t>
            </a:r>
          </a:p>
          <a:p>
            <a:pPr marL="685800" lvl="2">
              <a:defRPr/>
            </a:pPr>
            <a:r>
              <a:rPr lang="en-GB" dirty="0"/>
              <a:t>Reliable</a:t>
            </a:r>
          </a:p>
          <a:p>
            <a:pPr marL="685800" lvl="2">
              <a:defRPr/>
            </a:pPr>
            <a:r>
              <a:rPr lang="en-GB" dirty="0"/>
              <a:t>Manageable</a:t>
            </a:r>
          </a:p>
          <a:p>
            <a:pPr marL="685800" lvl="2">
              <a:defRPr/>
            </a:pPr>
            <a:r>
              <a:rPr lang="en-GB" dirty="0"/>
              <a:t>Affordable</a:t>
            </a:r>
          </a:p>
          <a:p>
            <a:pPr marL="685800" lvl="2">
              <a:defRPr/>
            </a:pPr>
            <a:r>
              <a:rPr lang="en-GB" dirty="0"/>
              <a:t>Accessible</a:t>
            </a:r>
          </a:p>
        </p:txBody>
      </p:sp>
    </p:spTree>
    <p:extLst>
      <p:ext uri="{BB962C8B-B14F-4D97-AF65-F5344CB8AC3E}">
        <p14:creationId xmlns:p14="http://schemas.microsoft.com/office/powerpoint/2010/main" val="245101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533136-5F59-420A-8545-E94DE53F3ED7}"/>
              </a:ext>
            </a:extLst>
          </p:cNvPr>
          <p:cNvSpPr/>
          <p:nvPr/>
        </p:nvSpPr>
        <p:spPr>
          <a:xfrm>
            <a:off x="618436" y="1752600"/>
            <a:ext cx="7907128"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8" name="Rectangle 2"/>
          <p:cNvSpPr>
            <a:spLocks noGrp="1" noChangeArrowheads="1"/>
          </p:cNvSpPr>
          <p:nvPr>
            <p:ph type="title"/>
          </p:nvPr>
        </p:nvSpPr>
        <p:spPr>
          <a:xfrm>
            <a:off x="492125" y="444500"/>
            <a:ext cx="7497763" cy="1143000"/>
          </a:xfrm>
        </p:spPr>
        <p:txBody>
          <a:bodyPr>
            <a:normAutofit/>
          </a:bodyPr>
          <a:lstStyle/>
          <a:p>
            <a:pPr eaLnBrk="1" hangingPunct="1"/>
            <a:r>
              <a:rPr lang="en-GB" altLang="en-US" sz="3100" dirty="0"/>
              <a:t>Gateway requirements</a:t>
            </a:r>
            <a:br>
              <a:rPr lang="en-GB" altLang="en-US" sz="3100" dirty="0"/>
            </a:br>
            <a:r>
              <a:rPr lang="en-GB" altLang="en-US" sz="1800" b="0" dirty="0"/>
              <a:t>(eg below from podiatrist which is an integrated degree standard)</a:t>
            </a:r>
            <a:endParaRPr lang="en-US" altLang="en-US" sz="1800" b="0" dirty="0"/>
          </a:p>
        </p:txBody>
      </p:sp>
      <p:sp>
        <p:nvSpPr>
          <p:cNvPr id="10243" name="Rectangle 3"/>
          <p:cNvSpPr>
            <a:spLocks noGrp="1" noChangeArrowheads="1"/>
          </p:cNvSpPr>
          <p:nvPr>
            <p:ph type="body" idx="1"/>
          </p:nvPr>
        </p:nvSpPr>
        <p:spPr>
          <a:xfrm>
            <a:off x="206824" y="1557308"/>
            <a:ext cx="8730352" cy="5041900"/>
          </a:xfrm>
        </p:spPr>
        <p:txBody>
          <a:bodyPr>
            <a:noAutofit/>
          </a:bodyPr>
          <a:lstStyle/>
          <a:p>
            <a:pPr marL="0" lvl="1" indent="0" algn="ctr" eaLnBrk="1" hangingPunct="1">
              <a:buNone/>
              <a:defRPr/>
            </a:pPr>
            <a:endParaRPr lang="en-GB" altLang="en-US" b="1" dirty="0">
              <a:solidFill>
                <a:schemeClr val="bg1"/>
              </a:solidFill>
            </a:endParaRPr>
          </a:p>
          <a:p>
            <a:pPr marL="0" lvl="1" indent="0" algn="ctr" eaLnBrk="1" hangingPunct="1">
              <a:buNone/>
              <a:defRPr/>
            </a:pPr>
            <a:r>
              <a:rPr lang="en-GB" altLang="en-US" b="1" dirty="0">
                <a:solidFill>
                  <a:schemeClr val="bg1"/>
                </a:solidFill>
              </a:rPr>
              <a:t>Before progressing to EPA the apprentice must achieve:</a:t>
            </a:r>
          </a:p>
          <a:p>
            <a:pPr marL="285750" lvl="1" algn="ctr">
              <a:buFont typeface="Arial" panose="020B0604020202020204" pitchFamily="34" charset="0"/>
              <a:buChar char="•"/>
              <a:defRPr/>
            </a:pPr>
            <a:r>
              <a:rPr lang="en-GB" dirty="0">
                <a:solidFill>
                  <a:schemeClr val="bg1"/>
                </a:solidFill>
              </a:rPr>
              <a:t>English &amp; Maths at level 2 </a:t>
            </a:r>
            <a:endParaRPr lang="en-GB" i="1" dirty="0">
              <a:solidFill>
                <a:schemeClr val="bg1"/>
              </a:solidFill>
            </a:endParaRPr>
          </a:p>
          <a:p>
            <a:pPr marL="285750" lvl="1" algn="ctr">
              <a:buFont typeface="Arial" panose="020B0604020202020204" pitchFamily="34" charset="0"/>
              <a:buChar char="•"/>
              <a:defRPr/>
            </a:pPr>
            <a:r>
              <a:rPr lang="en-GB" i="1" dirty="0">
                <a:solidFill>
                  <a:schemeClr val="bg1"/>
                </a:solidFill>
              </a:rPr>
              <a:t>3</a:t>
            </a:r>
            <a:r>
              <a:rPr lang="en-GB" dirty="0">
                <a:solidFill>
                  <a:schemeClr val="bg1"/>
                </a:solidFill>
              </a:rPr>
              <a:t>40 credits of the BSc degree in Podiatry </a:t>
            </a:r>
            <a:br>
              <a:rPr lang="en-GB" dirty="0">
                <a:solidFill>
                  <a:schemeClr val="bg1"/>
                </a:solidFill>
              </a:rPr>
            </a:br>
            <a:r>
              <a:rPr lang="en-GB" dirty="0">
                <a:solidFill>
                  <a:schemeClr val="bg1"/>
                </a:solidFill>
              </a:rPr>
              <a:t>(20 further credits attributed to EPA)</a:t>
            </a:r>
          </a:p>
          <a:p>
            <a:pPr marL="285750" lvl="1" algn="ctr">
              <a:buFont typeface="Arial" panose="020B0604020202020204" pitchFamily="34" charset="0"/>
              <a:buChar char="•"/>
              <a:defRPr/>
            </a:pPr>
            <a:r>
              <a:rPr lang="en-GB" dirty="0">
                <a:solidFill>
                  <a:schemeClr val="bg1"/>
                </a:solidFill>
              </a:rPr>
              <a:t>all knowledge, skills and behaviours outlined in the standard</a:t>
            </a:r>
          </a:p>
          <a:p>
            <a:pPr marL="0" lvl="1" indent="0" algn="ctr">
              <a:buNone/>
              <a:defRPr/>
            </a:pPr>
            <a:r>
              <a:rPr lang="en-GB" b="1" dirty="0">
                <a:solidFill>
                  <a:schemeClr val="bg1"/>
                </a:solidFill>
              </a:rPr>
              <a:t>The employer must also:</a:t>
            </a:r>
          </a:p>
          <a:p>
            <a:pPr marL="285750" lvl="1" algn="ctr">
              <a:buFont typeface="Arial" panose="020B0604020202020204" pitchFamily="34" charset="0"/>
              <a:buChar char="•"/>
              <a:defRPr/>
            </a:pPr>
            <a:r>
              <a:rPr lang="en-GB" dirty="0">
                <a:solidFill>
                  <a:schemeClr val="bg1"/>
                </a:solidFill>
              </a:rPr>
              <a:t>Confirm that the apprentice is ready to proceed to end point assessment </a:t>
            </a:r>
            <a:endParaRPr lang="en-GB" i="1" dirty="0"/>
          </a:p>
          <a:p>
            <a:pPr marL="0" lvl="1" indent="0" algn="just">
              <a:buNone/>
              <a:defRPr/>
            </a:pPr>
            <a:br>
              <a:rPr lang="en-GB" sz="1200" dirty="0"/>
            </a:br>
            <a:r>
              <a:rPr lang="en-GB" sz="2000" dirty="0"/>
              <a:t>Before proceeding to End Point Assessment an apprentice must meet all the gateway requirements as outlined in the standard.  End point assessment is carried out by an End Point Assessment Organisation and is an entirely independent assessment.  The assessor must be occupationally competent across the standard and must not have been involved with the apprentice during on-programme training or via their employment.</a:t>
            </a:r>
          </a:p>
        </p:txBody>
      </p:sp>
    </p:spTree>
    <p:extLst>
      <p:ext uri="{BB962C8B-B14F-4D97-AF65-F5344CB8AC3E}">
        <p14:creationId xmlns:p14="http://schemas.microsoft.com/office/powerpoint/2010/main" val="16798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2748</TotalTime>
  <Words>1294</Words>
  <Application>Microsoft Office PowerPoint</Application>
  <PresentationFormat>On-screen Show (4:3)</PresentationFormat>
  <Paragraphs>143</Paragraphs>
  <Slides>18</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Trailblazer Apprenticeship Standards Standard Writing</vt:lpstr>
      <vt:lpstr>Standard development</vt:lpstr>
      <vt:lpstr> IFA new guidance for standards</vt:lpstr>
      <vt:lpstr> Quals, entry and alignment</vt:lpstr>
      <vt:lpstr> Consultation, copyright &amp; submission</vt:lpstr>
      <vt:lpstr> Implementation</vt:lpstr>
      <vt:lpstr>Assessment plan  </vt:lpstr>
      <vt:lpstr> End Point Assessment (EPA)</vt:lpstr>
      <vt:lpstr>Gateway requirements (eg below from podiatrist which is an integrated degree standard)</vt:lpstr>
      <vt:lpstr>Range of Assessment Methods  used to assess knowledge, skills and behaviours (KSBs).   At least 2 must be included in the End Point Assessment Plan</vt:lpstr>
      <vt:lpstr> Degree Apprenticeships  Integrated vs non-integrated </vt:lpstr>
      <vt:lpstr> Writing End Point Assessment Plans </vt:lpstr>
      <vt:lpstr> Affordability, access, grading &amp; consistency </vt:lpstr>
      <vt:lpstr> Themes, weighting, grading exemptions and resits/retakes </vt:lpstr>
      <vt:lpstr> Roles, Internal and External Quality Assurance </vt:lpstr>
      <vt:lpstr>Funding Band</vt:lpstr>
      <vt:lpstr> Allocating a funding band </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Page</dc:title>
  <dc:creator>Ben</dc:creator>
  <cp:lastModifiedBy>Anna Reigosa</cp:lastModifiedBy>
  <cp:revision>190</cp:revision>
  <dcterms:created xsi:type="dcterms:W3CDTF">2006-08-16T00:00:00Z</dcterms:created>
  <dcterms:modified xsi:type="dcterms:W3CDTF">2018-05-17T08:24:21Z</dcterms:modified>
</cp:coreProperties>
</file>