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256" r:id="rId5"/>
    <p:sldId id="263" r:id="rId6"/>
    <p:sldId id="262" r:id="rId7"/>
    <p:sldId id="264" r:id="rId8"/>
    <p:sldId id="276" r:id="rId9"/>
    <p:sldId id="267" r:id="rId10"/>
    <p:sldId id="279" r:id="rId11"/>
    <p:sldId id="275" r:id="rId12"/>
    <p:sldId id="273" r:id="rId13"/>
    <p:sldId id="274" r:id="rId14"/>
    <p:sldId id="284" r:id="rId15"/>
    <p:sldId id="278" r:id="rId16"/>
    <p:sldId id="283" r:id="rId17"/>
    <p:sldId id="282" r:id="rId18"/>
    <p:sldId id="281" r:id="rId1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56"/>
            <p14:sldId id="263"/>
            <p14:sldId id="262"/>
            <p14:sldId id="264"/>
            <p14:sldId id="276"/>
            <p14:sldId id="267"/>
            <p14:sldId id="279"/>
            <p14:sldId id="275"/>
            <p14:sldId id="273"/>
            <p14:sldId id="274"/>
            <p14:sldId id="284"/>
            <p14:sldId id="278"/>
            <p14:sldId id="283"/>
            <p14:sldId id="282"/>
            <p14:sldId id="2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50" autoAdjust="0"/>
    <p:restoredTop sz="93961" autoAdjust="0"/>
  </p:normalViewPr>
  <p:slideViewPr>
    <p:cSldViewPr snapToGrid="0" snapToObjects="1">
      <p:cViewPr varScale="1">
        <p:scale>
          <a:sx n="62" d="100"/>
          <a:sy n="62" d="100"/>
        </p:scale>
        <p:origin x="1088" y="4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3" d="100"/>
          <a:sy n="63" d="100"/>
        </p:scale>
        <p:origin x="341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B7E2E82-72CD-0544-803E-ECCCB1A6640C}" type="datetimeFigureOut">
              <a:rPr lang="en-US" smtClean="0"/>
              <a:t>7/15/2020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CBE4FC7-C1BC-BD40-85E8-F7D387FACD0C}" type="datetimeFigureOut">
              <a:rPr lang="en-US" smtClean="0"/>
              <a:t>7/15/2020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a:t>
            </a:fld>
            <a:endParaRPr lang="en-US"/>
          </a:p>
        </p:txBody>
      </p:sp>
    </p:spTree>
    <p:extLst>
      <p:ext uri="{BB962C8B-B14F-4D97-AF65-F5344CB8AC3E}">
        <p14:creationId xmlns:p14="http://schemas.microsoft.com/office/powerpoint/2010/main" val="113215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0B3131-83C0-9847-95A8-B83A12FBB63A}" type="slidenum">
              <a:rPr lang="en-US" smtClean="0"/>
              <a:t>2</a:t>
            </a:fld>
            <a:endParaRPr lang="en-US"/>
          </a:p>
        </p:txBody>
      </p:sp>
    </p:spTree>
    <p:extLst>
      <p:ext uri="{BB962C8B-B14F-4D97-AF65-F5344CB8AC3E}">
        <p14:creationId xmlns:p14="http://schemas.microsoft.com/office/powerpoint/2010/main" val="2288321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0B3131-83C0-9847-95A8-B83A12FBB63A}" type="slidenum">
              <a:rPr lang="en-US" smtClean="0"/>
              <a:t>3</a:t>
            </a:fld>
            <a:endParaRPr lang="en-US"/>
          </a:p>
        </p:txBody>
      </p:sp>
    </p:spTree>
    <p:extLst>
      <p:ext uri="{BB962C8B-B14F-4D97-AF65-F5344CB8AC3E}">
        <p14:creationId xmlns:p14="http://schemas.microsoft.com/office/powerpoint/2010/main" val="205368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0B3131-83C0-9847-95A8-B83A12FBB63A}" type="slidenum">
              <a:rPr lang="en-US" smtClean="0"/>
              <a:t>4</a:t>
            </a:fld>
            <a:endParaRPr lang="en-US"/>
          </a:p>
        </p:txBody>
      </p:sp>
    </p:spTree>
    <p:extLst>
      <p:ext uri="{BB962C8B-B14F-4D97-AF65-F5344CB8AC3E}">
        <p14:creationId xmlns:p14="http://schemas.microsoft.com/office/powerpoint/2010/main" val="1339964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0B3131-83C0-9847-95A8-B83A12FBB63A}" type="slidenum">
              <a:rPr lang="en-US" smtClean="0"/>
              <a:t>5</a:t>
            </a:fld>
            <a:endParaRPr lang="en-US"/>
          </a:p>
        </p:txBody>
      </p:sp>
    </p:spTree>
    <p:extLst>
      <p:ext uri="{BB962C8B-B14F-4D97-AF65-F5344CB8AC3E}">
        <p14:creationId xmlns:p14="http://schemas.microsoft.com/office/powerpoint/2010/main" val="2440816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SCFT</a:t>
            </a:r>
          </a:p>
          <a:p>
            <a:r>
              <a:rPr lang="en-GB" dirty="0"/>
              <a:t>The communication session  on the care certificate is focussed on patients/clients with  learning difficulties and is delivered  by a LD nurse.</a:t>
            </a:r>
          </a:p>
          <a:p>
            <a:r>
              <a:rPr lang="en-GB" dirty="0"/>
              <a:t> </a:t>
            </a:r>
          </a:p>
          <a:p>
            <a:r>
              <a:rPr lang="en-GB" dirty="0"/>
              <a:t> We also give out the Hospital Communication  book as part of the session as well ( please see attached ) </a:t>
            </a:r>
          </a:p>
          <a:p>
            <a:endParaRPr lang="en-GB" dirty="0"/>
          </a:p>
          <a:p>
            <a:r>
              <a:rPr lang="en-GB" dirty="0"/>
              <a:t>We have the care certificate  course  now  on ESR so when staff send in their verification pages we cross check on ESR that all their mandatory courses and training are complete  before we issue the certificate</a:t>
            </a:r>
          </a:p>
          <a:p>
            <a:r>
              <a:rPr lang="en-GB" dirty="0"/>
              <a:t> </a:t>
            </a:r>
          </a:p>
          <a:p>
            <a:r>
              <a:rPr lang="en-GB" dirty="0"/>
              <a:t>Please see verification pages for staff to complete to confirm that they have completed all the required assessments and competencies</a:t>
            </a:r>
          </a:p>
          <a:p>
            <a:r>
              <a:rPr lang="en-GB" dirty="0"/>
              <a:t> </a:t>
            </a:r>
          </a:p>
          <a:p>
            <a:r>
              <a:rPr lang="en-GB" dirty="0"/>
              <a:t>As you know,  we ask staff to complete the Essential of Numeracy challenge and gain 80 point or more which equates to Functional maths Level 2. They will have six months to complete this after the 3 day programme</a:t>
            </a:r>
          </a:p>
          <a:p>
            <a:r>
              <a:rPr lang="en-GB" dirty="0"/>
              <a:t> </a:t>
            </a:r>
          </a:p>
          <a:p>
            <a:r>
              <a:rPr lang="en-GB" dirty="0"/>
              <a:t>We have just up dated the core skills linked to the 15 standards see 3-care certificate</a:t>
            </a:r>
          </a:p>
          <a:p>
            <a:r>
              <a:rPr lang="en-GB" dirty="0"/>
              <a:t> </a:t>
            </a:r>
          </a:p>
          <a:p>
            <a:r>
              <a:rPr lang="en-GB" dirty="0"/>
              <a:t> </a:t>
            </a:r>
          </a:p>
          <a:p>
            <a:r>
              <a:rPr lang="en-GB" dirty="0"/>
              <a:t>In regard to the Communication standard we ask staff to complete the </a:t>
            </a:r>
            <a:r>
              <a:rPr lang="en-GB" dirty="0" err="1"/>
              <a:t>SfH</a:t>
            </a:r>
            <a:r>
              <a:rPr lang="en-GB" dirty="0"/>
              <a:t> work book and get this checked over by their WBS</a:t>
            </a:r>
          </a:p>
          <a:p>
            <a:r>
              <a:rPr lang="en-GB" dirty="0"/>
              <a:t> </a:t>
            </a:r>
          </a:p>
          <a:p>
            <a:r>
              <a:rPr lang="en-GB" dirty="0"/>
              <a:t>I have also attached the 3 day programme for later this month to give you an overview of what we teach during the 3 day care certificate course</a:t>
            </a:r>
          </a:p>
          <a:p>
            <a:endParaRPr lang="en-GB" dirty="0"/>
          </a:p>
          <a:p>
            <a:r>
              <a:rPr lang="en-GB" dirty="0"/>
              <a:t>FCH - I use the national workbooks (which I have adapted slightly) and I personally assess and sign them off for the theoretical knowledge element. (It is relatively easy to do this in a small organisation with small numbers.) If they find written work challenging, I ask them questions and note down their answers in the workbooks. I am interested to hear them telling me what they know, not seeing how well they can write a piece of work.</a:t>
            </a:r>
          </a:p>
          <a:p>
            <a:r>
              <a:rPr lang="en-GB" dirty="0"/>
              <a:t> </a:t>
            </a:r>
          </a:p>
          <a:p>
            <a:r>
              <a:rPr lang="en-GB" dirty="0"/>
              <a:t>I then require someone from their clinical area to assess them for the practical application of the content. They do not need to be an NMC Mentor for this but I give them a short session on what the care certificate is and how to do the assessment (I call it assessor training but that may be too grand a word to be honest).</a:t>
            </a:r>
          </a:p>
          <a:p>
            <a:r>
              <a:rPr lang="en-GB" dirty="0"/>
              <a:t> </a:t>
            </a:r>
          </a:p>
          <a:p>
            <a:r>
              <a:rPr lang="en-GB" dirty="0"/>
              <a:t>I do not require assessments to be done on the topics that are covered in stat and mand training, but I do give the candidate these workbooks for reference and I tell their assessors to feel free to use them if applicable – </a:t>
            </a:r>
            <a:r>
              <a:rPr lang="en-GB" dirty="0" err="1"/>
              <a:t>ie</a:t>
            </a:r>
            <a:r>
              <a:rPr lang="en-GB" dirty="0"/>
              <a:t>. if the assessor feels there is an element of </a:t>
            </a:r>
            <a:r>
              <a:rPr lang="en-GB" dirty="0" err="1"/>
              <a:t>eg</a:t>
            </a:r>
            <a:r>
              <a:rPr lang="en-GB" dirty="0"/>
              <a:t> infection control /IG that the candidate needs to work / improve on.</a:t>
            </a:r>
          </a:p>
          <a:p>
            <a:endParaRPr lang="en-GB" dirty="0"/>
          </a:p>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t>13</a:t>
            </a:fld>
            <a:endParaRPr lang="en-US"/>
          </a:p>
        </p:txBody>
      </p:sp>
    </p:spTree>
    <p:extLst>
      <p:ext uri="{BB962C8B-B14F-4D97-AF65-F5344CB8AC3E}">
        <p14:creationId xmlns:p14="http://schemas.microsoft.com/office/powerpoint/2010/main" val="345587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257673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933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dirty="0"/>
              <a:t>Click here to insert your photograph</a:t>
            </a:r>
          </a:p>
        </p:txBody>
      </p:sp>
    </p:spTree>
    <p:extLst>
      <p:ext uri="{BB962C8B-B14F-4D97-AF65-F5344CB8AC3E}">
        <p14:creationId xmlns:p14="http://schemas.microsoft.com/office/powerpoint/2010/main" val="130330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8"/>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49" r:id="rId3"/>
    <p:sldLayoutId id="2147483650" r:id="rId4"/>
    <p:sldLayoutId id="2147483655"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914943"/>
            <a:ext cx="9144000" cy="3960000"/>
          </a:xfrm>
          <a:prstGeom prst="rect">
            <a:avLst/>
          </a:prstGeom>
          <a:blipFill rotWithShape="1">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383576" y="2331748"/>
            <a:ext cx="8336362" cy="892044"/>
          </a:xfrm>
          <a:prstGeom prst="rect">
            <a:avLst/>
          </a:prstGeom>
        </p:spPr>
      </p:pic>
      <p:pic>
        <p:nvPicPr>
          <p:cNvPr id="14" name="Picture 13" descr="bottom_brand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2" name="TextBox 1"/>
          <p:cNvSpPr txBox="1"/>
          <p:nvPr/>
        </p:nvSpPr>
        <p:spPr>
          <a:xfrm>
            <a:off x="294676" y="835567"/>
            <a:ext cx="8425262" cy="954107"/>
          </a:xfrm>
          <a:prstGeom prst="rect">
            <a:avLst/>
          </a:prstGeom>
          <a:noFill/>
        </p:spPr>
        <p:txBody>
          <a:bodyPr wrap="square" rtlCol="0">
            <a:spAutoFit/>
          </a:bodyPr>
          <a:lstStyle/>
          <a:p>
            <a:r>
              <a:rPr lang="en-US" sz="2800" b="1" dirty="0">
                <a:solidFill>
                  <a:srgbClr val="A00054"/>
                </a:solidFill>
                <a:latin typeface="Arial" pitchFamily="34" charset="0"/>
                <a:cs typeface="Arial" pitchFamily="34" charset="0"/>
              </a:rPr>
              <a:t>Health Education Kent Surrey Sussex</a:t>
            </a:r>
          </a:p>
          <a:p>
            <a:r>
              <a:rPr lang="en-US" sz="2800" dirty="0"/>
              <a:t>Care Certificate Meeting 16</a:t>
            </a:r>
            <a:r>
              <a:rPr lang="en-US" sz="2800" baseline="30000" dirty="0"/>
              <a:t>th</a:t>
            </a:r>
            <a:r>
              <a:rPr lang="en-US" sz="2800" dirty="0"/>
              <a:t> September 2019</a:t>
            </a:r>
            <a:endParaRPr lang="en-US" sz="2800" b="1" dirty="0">
              <a:solidFill>
                <a:srgbClr val="A00054"/>
              </a:solidFill>
              <a:latin typeface="Arial" pitchFamily="34" charset="0"/>
              <a:cs typeface="Arial" pitchFamily="34" charset="0"/>
            </a:endParaRPr>
          </a:p>
        </p:txBody>
      </p:sp>
      <p:sp>
        <p:nvSpPr>
          <p:cNvPr id="8" name="TextBox 7"/>
          <p:cNvSpPr txBox="1"/>
          <p:nvPr/>
        </p:nvSpPr>
        <p:spPr>
          <a:xfrm>
            <a:off x="617752" y="2059921"/>
            <a:ext cx="7552787" cy="584775"/>
          </a:xfrm>
          <a:prstGeom prst="rect">
            <a:avLst/>
          </a:prstGeom>
          <a:noFill/>
        </p:spPr>
        <p:txBody>
          <a:bodyPr wrap="square" rtlCol="0">
            <a:spAutoFit/>
          </a:bodyPr>
          <a:lstStyle/>
          <a:p>
            <a:r>
              <a:rPr lang="en-GB" sz="1600" dirty="0">
                <a:solidFill>
                  <a:srgbClr val="003893"/>
                </a:solidFill>
              </a:rPr>
              <a:t>Mike Bailey, Career Progression Programme Manager</a:t>
            </a:r>
          </a:p>
          <a:p>
            <a:r>
              <a:rPr lang="en-GB" sz="1600" dirty="0">
                <a:solidFill>
                  <a:srgbClr val="003893"/>
                </a:solidFill>
              </a:rPr>
              <a:t>Jayne Thwaites, Pre-employment Co-Ordinator Sussex</a:t>
            </a:r>
            <a:endParaRPr lang="en-GB" dirty="0">
              <a:solidFill>
                <a:srgbClr val="003893"/>
              </a:solidFill>
            </a:endParaRPr>
          </a:p>
        </p:txBody>
      </p:sp>
    </p:spTree>
    <p:extLst>
      <p:ext uri="{BB962C8B-B14F-4D97-AF65-F5344CB8AC3E}">
        <p14:creationId xmlns:p14="http://schemas.microsoft.com/office/powerpoint/2010/main" val="328875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9144000" cy="6858000"/>
          </a:xfrm>
          <a:prstGeom prst="rect">
            <a:avLst/>
          </a:prstGeom>
        </p:spPr>
      </p:pic>
    </p:spTree>
    <p:extLst>
      <p:ext uri="{BB962C8B-B14F-4D97-AF65-F5344CB8AC3E}">
        <p14:creationId xmlns:p14="http://schemas.microsoft.com/office/powerpoint/2010/main" val="3163197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4000" cy="6206836"/>
          </a:xfrm>
          <a:prstGeom prst="rect">
            <a:avLst/>
          </a:prstGeom>
        </p:spPr>
      </p:pic>
    </p:spTree>
    <p:extLst>
      <p:ext uri="{BB962C8B-B14F-4D97-AF65-F5344CB8AC3E}">
        <p14:creationId xmlns:p14="http://schemas.microsoft.com/office/powerpoint/2010/main" val="2484869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6982"/>
            <a:ext cx="9144000" cy="6761018"/>
          </a:xfrm>
          <a:prstGeom prst="rect">
            <a:avLst/>
          </a:prstGeom>
        </p:spPr>
      </p:pic>
    </p:spTree>
    <p:extLst>
      <p:ext uri="{BB962C8B-B14F-4D97-AF65-F5344CB8AC3E}">
        <p14:creationId xmlns:p14="http://schemas.microsoft.com/office/powerpoint/2010/main" val="4107879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0304F-A097-4386-B603-E0EAFF113C6D}"/>
              </a:ext>
            </a:extLst>
          </p:cNvPr>
          <p:cNvSpPr>
            <a:spLocks noGrp="1"/>
          </p:cNvSpPr>
          <p:nvPr>
            <p:ph type="ctrTitle"/>
          </p:nvPr>
        </p:nvSpPr>
        <p:spPr>
          <a:xfrm>
            <a:off x="95693" y="451368"/>
            <a:ext cx="7772400" cy="679449"/>
          </a:xfrm>
        </p:spPr>
        <p:txBody>
          <a:bodyPr/>
          <a:lstStyle/>
          <a:p>
            <a:r>
              <a:rPr lang="en-GB" dirty="0"/>
              <a:t>Organisational Examples</a:t>
            </a:r>
          </a:p>
        </p:txBody>
      </p:sp>
      <p:sp>
        <p:nvSpPr>
          <p:cNvPr id="4" name="Text Placeholder 3">
            <a:extLst>
              <a:ext uri="{FF2B5EF4-FFF2-40B4-BE49-F238E27FC236}">
                <a16:creationId xmlns:a16="http://schemas.microsoft.com/office/drawing/2014/main" id="{862BFAD5-16E6-4E43-B314-07B223F35F78}"/>
              </a:ext>
            </a:extLst>
          </p:cNvPr>
          <p:cNvSpPr>
            <a:spLocks noGrp="1"/>
          </p:cNvSpPr>
          <p:nvPr>
            <p:ph type="body" sz="quarter" idx="13"/>
          </p:nvPr>
        </p:nvSpPr>
        <p:spPr>
          <a:xfrm>
            <a:off x="390525" y="1130817"/>
            <a:ext cx="7839075" cy="2457450"/>
          </a:xfrm>
        </p:spPr>
        <p:txBody>
          <a:bodyPr/>
          <a:lstStyle/>
          <a:p>
            <a:r>
              <a:rPr lang="en-GB" sz="1600" dirty="0"/>
              <a:t>Central Surrey Health</a:t>
            </a:r>
          </a:p>
          <a:p>
            <a:pPr lvl="1"/>
            <a:r>
              <a:rPr lang="en-GB" sz="1600" dirty="0"/>
              <a:t>completed example</a:t>
            </a:r>
          </a:p>
          <a:p>
            <a:r>
              <a:rPr lang="en-GB" sz="1600" dirty="0"/>
              <a:t>Virgin Care</a:t>
            </a:r>
          </a:p>
          <a:p>
            <a:pPr lvl="1">
              <a:buFontTx/>
              <a:buChar char="-"/>
            </a:pPr>
            <a:r>
              <a:rPr lang="en-GB" sz="1600" dirty="0"/>
              <a:t>complete modules and write a reflective (Gibbs or Rolfe model) piece on each standard to represent their learning. The Communication module they complete is from the National Skills Academy.</a:t>
            </a:r>
          </a:p>
          <a:p>
            <a:pPr>
              <a:buFontTx/>
              <a:buChar char="-"/>
            </a:pPr>
            <a:r>
              <a:rPr lang="en-GB" sz="1600" dirty="0"/>
              <a:t>Royal Surrey County Hospital</a:t>
            </a:r>
          </a:p>
          <a:p>
            <a:pPr lvl="1">
              <a:buFontTx/>
              <a:buChar char="-"/>
            </a:pPr>
            <a:r>
              <a:rPr lang="en-GB" sz="1600" dirty="0"/>
              <a:t>Communication teaching plan, competency standard assessed against</a:t>
            </a:r>
          </a:p>
          <a:p>
            <a:pPr>
              <a:buFontTx/>
              <a:buChar char="-"/>
            </a:pPr>
            <a:r>
              <a:rPr lang="en-GB" sz="1600" dirty="0"/>
              <a:t>Sussex Community NHS Foundation Trust</a:t>
            </a:r>
          </a:p>
          <a:p>
            <a:pPr lvl="2">
              <a:buFontTx/>
              <a:buChar char="-"/>
            </a:pPr>
            <a:r>
              <a:rPr lang="en-GB" sz="1600" dirty="0"/>
              <a:t>Guide for work placed supervisors, nursing development information, new starter documentation, care certificate verification, hospital communication book</a:t>
            </a:r>
          </a:p>
          <a:p>
            <a:pPr>
              <a:buFontTx/>
              <a:buChar char="-"/>
            </a:pPr>
            <a:r>
              <a:rPr lang="en-GB" sz="1600" dirty="0"/>
              <a:t>NHS Frimley Health Foundation Trust</a:t>
            </a:r>
          </a:p>
          <a:p>
            <a:pPr lvl="1">
              <a:buFontTx/>
              <a:buChar char="-"/>
            </a:pPr>
            <a:r>
              <a:rPr lang="en-GB" sz="1600" dirty="0"/>
              <a:t>Self-assessment tool, induction programme, observation portfolio</a:t>
            </a:r>
          </a:p>
          <a:p>
            <a:pPr>
              <a:buFontTx/>
              <a:buChar char="-"/>
            </a:pPr>
            <a:r>
              <a:rPr lang="en-GB" sz="1600" dirty="0"/>
              <a:t>First Community Healthcare</a:t>
            </a:r>
          </a:p>
          <a:p>
            <a:pPr>
              <a:buFontTx/>
              <a:buChar char="-"/>
            </a:pPr>
            <a:r>
              <a:rPr lang="en-GB" sz="1600" dirty="0"/>
              <a:t>East Sussex County Council </a:t>
            </a:r>
          </a:p>
          <a:p>
            <a:pPr lvl="1">
              <a:buFontTx/>
              <a:buChar char="-"/>
            </a:pPr>
            <a:r>
              <a:rPr lang="en-GB" sz="1600" dirty="0"/>
              <a:t>Want to link in to discussions in terms of personal assistants and personal health budgets, piloting a course in partnership with the High Weald Lewes Havens Clinical Commissioning Group based on the Stop, Look, Care Booklet</a:t>
            </a:r>
          </a:p>
          <a:p>
            <a:pPr lvl="1">
              <a:buFontTx/>
              <a:buChar char="-"/>
            </a:pPr>
            <a:endParaRPr lang="en-GB" sz="1600" dirty="0"/>
          </a:p>
          <a:p>
            <a:pPr>
              <a:buFontTx/>
              <a:buChar char="-"/>
            </a:pPr>
            <a:endParaRPr lang="en-GB" sz="1600" dirty="0"/>
          </a:p>
          <a:p>
            <a:pPr lvl="1">
              <a:buFontTx/>
              <a:buChar char="-"/>
            </a:pPr>
            <a:endParaRPr lang="en-GB" dirty="0"/>
          </a:p>
          <a:p>
            <a:pPr lvl="1">
              <a:buFontTx/>
              <a:buChar char="-"/>
            </a:pPr>
            <a:endParaRPr lang="en-GB" dirty="0"/>
          </a:p>
          <a:p>
            <a:pPr>
              <a:buFontTx/>
              <a:buChar char="-"/>
            </a:pPr>
            <a:endParaRPr lang="en-GB" dirty="0"/>
          </a:p>
          <a:p>
            <a:endParaRPr lang="en-GB" dirty="0"/>
          </a:p>
        </p:txBody>
      </p:sp>
    </p:spTree>
    <p:extLst>
      <p:ext uri="{BB962C8B-B14F-4D97-AF65-F5344CB8AC3E}">
        <p14:creationId xmlns:p14="http://schemas.microsoft.com/office/powerpoint/2010/main" val="931231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GB" dirty="0"/>
            </a:br>
            <a:br>
              <a:rPr lang="en-GB" dirty="0"/>
            </a:br>
            <a:r>
              <a:rPr lang="en-GB" dirty="0"/>
              <a:t>Organisational Examples</a:t>
            </a:r>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1895915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381" y="1025526"/>
            <a:ext cx="9088583" cy="679449"/>
          </a:xfrm>
        </p:spPr>
        <p:txBody>
          <a:bodyPr/>
          <a:lstStyle/>
          <a:p>
            <a:r>
              <a:rPr lang="en-GB" dirty="0"/>
              <a:t>Questions for discussion</a:t>
            </a:r>
          </a:p>
        </p:txBody>
      </p:sp>
      <p:sp>
        <p:nvSpPr>
          <p:cNvPr id="3" name="Text Placeholder 2"/>
          <p:cNvSpPr>
            <a:spLocks noGrp="1"/>
          </p:cNvSpPr>
          <p:nvPr>
            <p:ph type="body" sz="quarter" idx="13"/>
          </p:nvPr>
        </p:nvSpPr>
        <p:spPr/>
        <p:txBody>
          <a:bodyPr/>
          <a:lstStyle/>
          <a:p>
            <a:r>
              <a:rPr lang="en-GB" dirty="0"/>
              <a:t>How can we make the Care Certificate relevant to HCSW’s in General Practice?</a:t>
            </a:r>
          </a:p>
          <a:p>
            <a:r>
              <a:rPr lang="en-GB" dirty="0"/>
              <a:t>If an HCA has achieved an NVQ Level 2 or 3, are they exempt from completing the Care Certificate in your organisation?</a:t>
            </a:r>
          </a:p>
          <a:p>
            <a:r>
              <a:rPr lang="en-GB" dirty="0"/>
              <a:t>Does anyone use an e-portfolio, with a facility for supervisors to add comments &amp; review progress?</a:t>
            </a:r>
          </a:p>
          <a:p>
            <a:r>
              <a:rPr lang="en-GB" dirty="0"/>
              <a:t>Is anyone aware of an information guide about the Care Certificate that is relevant specifically to staff working in GP Practices?</a:t>
            </a:r>
          </a:p>
          <a:p>
            <a:endParaRPr lang="en-GB" dirty="0"/>
          </a:p>
        </p:txBody>
      </p:sp>
    </p:spTree>
    <p:extLst>
      <p:ext uri="{BB962C8B-B14F-4D97-AF65-F5344CB8AC3E}">
        <p14:creationId xmlns:p14="http://schemas.microsoft.com/office/powerpoint/2010/main" val="902896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154F4-F48F-4F1B-8548-6FED7044BE5A}"/>
              </a:ext>
            </a:extLst>
          </p:cNvPr>
          <p:cNvSpPr>
            <a:spLocks noGrp="1"/>
          </p:cNvSpPr>
          <p:nvPr>
            <p:ph type="ctrTitle"/>
          </p:nvPr>
        </p:nvSpPr>
        <p:spPr/>
        <p:txBody>
          <a:bodyPr/>
          <a:lstStyle/>
          <a:p>
            <a:r>
              <a:rPr lang="en-GB" dirty="0"/>
              <a:t>Meeting Focus</a:t>
            </a:r>
          </a:p>
        </p:txBody>
      </p:sp>
      <p:sp>
        <p:nvSpPr>
          <p:cNvPr id="4" name="Text Placeholder 3">
            <a:extLst>
              <a:ext uri="{FF2B5EF4-FFF2-40B4-BE49-F238E27FC236}">
                <a16:creationId xmlns:a16="http://schemas.microsoft.com/office/drawing/2014/main" id="{2B32BA8C-992E-40D9-8D5D-735A914D53B1}"/>
              </a:ext>
            </a:extLst>
          </p:cNvPr>
          <p:cNvSpPr>
            <a:spLocks noGrp="1"/>
          </p:cNvSpPr>
          <p:nvPr>
            <p:ph type="body" sz="quarter" idx="13"/>
          </p:nvPr>
        </p:nvSpPr>
        <p:spPr>
          <a:xfrm>
            <a:off x="390525" y="1724247"/>
            <a:ext cx="7839075" cy="2457450"/>
          </a:xfrm>
        </p:spPr>
        <p:txBody>
          <a:bodyPr/>
          <a:lstStyle/>
          <a:p>
            <a:r>
              <a:rPr lang="en-GB" sz="1600" dirty="0"/>
              <a:t>During the meeting we will: </a:t>
            </a:r>
          </a:p>
          <a:p>
            <a:pPr lvl="1"/>
            <a:r>
              <a:rPr lang="en-GB" sz="1600" dirty="0"/>
              <a:t>Working through the standard together</a:t>
            </a:r>
          </a:p>
          <a:p>
            <a:pPr lvl="1"/>
            <a:r>
              <a:rPr lang="en-GB" sz="1600" dirty="0"/>
              <a:t>Judge evidence together</a:t>
            </a:r>
          </a:p>
          <a:p>
            <a:pPr lvl="1"/>
            <a:r>
              <a:rPr lang="en-GB" sz="1600" dirty="0"/>
              <a:t>Comparing and agreeing on assessment decisions</a:t>
            </a:r>
          </a:p>
          <a:p>
            <a:r>
              <a:rPr lang="en-GB" sz="1600" dirty="0"/>
              <a:t>The aims of this are to:</a:t>
            </a:r>
          </a:p>
          <a:p>
            <a:pPr lvl="1"/>
            <a:r>
              <a:rPr lang="en-GB" sz="1600" dirty="0"/>
              <a:t>Ensure that high standards of learning delivery are maintained</a:t>
            </a:r>
          </a:p>
          <a:p>
            <a:pPr lvl="1"/>
            <a:r>
              <a:rPr lang="en-GB" sz="1600" dirty="0"/>
              <a:t>Ensure that the national standards are adhered to by all assessors</a:t>
            </a:r>
          </a:p>
          <a:p>
            <a:pPr lvl="1"/>
            <a:r>
              <a:rPr lang="en-GB" sz="1600" dirty="0"/>
              <a:t>Evaluating the planning and preparation of the assessment process</a:t>
            </a:r>
          </a:p>
          <a:p>
            <a:pPr lvl="1"/>
            <a:r>
              <a:rPr lang="en-GB" sz="1600" dirty="0"/>
              <a:t>Identify problems or areas where assessors require advice or development</a:t>
            </a:r>
          </a:p>
          <a:p>
            <a:pPr lvl="1"/>
            <a:r>
              <a:rPr lang="en-GB" sz="1600" dirty="0"/>
              <a:t>Comparing assessment decisions</a:t>
            </a:r>
          </a:p>
          <a:p>
            <a:pPr lvl="1"/>
            <a:r>
              <a:rPr lang="en-GB" sz="1600" dirty="0"/>
              <a:t>Identifying areas for improvement</a:t>
            </a:r>
          </a:p>
          <a:p>
            <a:pPr lvl="1"/>
            <a:r>
              <a:rPr lang="en-GB" sz="1600" dirty="0"/>
              <a:t>Agreeing standardisation for completion of the standard across HSC sectors</a:t>
            </a:r>
          </a:p>
          <a:p>
            <a:endParaRPr lang="en-GB" dirty="0"/>
          </a:p>
        </p:txBody>
      </p:sp>
    </p:spTree>
    <p:extLst>
      <p:ext uri="{BB962C8B-B14F-4D97-AF65-F5344CB8AC3E}">
        <p14:creationId xmlns:p14="http://schemas.microsoft.com/office/powerpoint/2010/main" val="2852577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4274-D5C6-4D56-88D7-BE68BF1755ED}"/>
              </a:ext>
            </a:extLst>
          </p:cNvPr>
          <p:cNvSpPr>
            <a:spLocks noGrp="1"/>
          </p:cNvSpPr>
          <p:nvPr>
            <p:ph type="ctrTitle"/>
          </p:nvPr>
        </p:nvSpPr>
        <p:spPr>
          <a:xfrm>
            <a:off x="0" y="451368"/>
            <a:ext cx="7772400" cy="679449"/>
          </a:xfrm>
        </p:spPr>
        <p:txBody>
          <a:bodyPr/>
          <a:lstStyle/>
          <a:p>
            <a:r>
              <a:rPr lang="en-GB" dirty="0"/>
              <a:t>National/Regional Update</a:t>
            </a:r>
          </a:p>
        </p:txBody>
      </p:sp>
      <p:sp>
        <p:nvSpPr>
          <p:cNvPr id="4" name="Text Placeholder 3">
            <a:extLst>
              <a:ext uri="{FF2B5EF4-FFF2-40B4-BE49-F238E27FC236}">
                <a16:creationId xmlns:a16="http://schemas.microsoft.com/office/drawing/2014/main" id="{B1C7D5C9-39FF-47C0-96A5-BD58B78EC84B}"/>
              </a:ext>
            </a:extLst>
          </p:cNvPr>
          <p:cNvSpPr>
            <a:spLocks noGrp="1"/>
          </p:cNvSpPr>
          <p:nvPr>
            <p:ph type="body" sz="quarter" idx="13"/>
          </p:nvPr>
        </p:nvSpPr>
        <p:spPr>
          <a:xfrm>
            <a:off x="340241" y="1167632"/>
            <a:ext cx="7839075" cy="2457450"/>
          </a:xfrm>
        </p:spPr>
        <p:txBody>
          <a:bodyPr/>
          <a:lstStyle/>
          <a:p>
            <a:r>
              <a:rPr lang="en-GB" sz="1600" dirty="0"/>
              <a:t>Stop, Look, Care Project Manager in post and will look to link them into this group</a:t>
            </a:r>
          </a:p>
          <a:p>
            <a:r>
              <a:rPr lang="en-GB" sz="1600" dirty="0"/>
              <a:t>Online packages through E-learning for Health - number of active users per quarter is between 2.5-4K from 2018 onwards; approximately half of new users per quarter are active</a:t>
            </a:r>
          </a:p>
          <a:p>
            <a:r>
              <a:rPr lang="en-GB" sz="1600" dirty="0"/>
              <a:t>Care Certificate e-learning programme evaluation is ongoing; currently 279 users have participated and feedback is really encouraging, particularly participants’ response to whether they would recommend the e-learning programme</a:t>
            </a:r>
          </a:p>
          <a:p>
            <a:pPr>
              <a:buFont typeface="Arial" panose="020B0604020202020204" pitchFamily="34" charset="0"/>
              <a:buChar char="•"/>
            </a:pPr>
            <a:r>
              <a:rPr lang="en-GB" sz="1600" dirty="0"/>
              <a:t>The five scenarios being add on e-</a:t>
            </a:r>
            <a:r>
              <a:rPr lang="en-GB" sz="1600" dirty="0" err="1"/>
              <a:t>lfh</a:t>
            </a:r>
            <a:r>
              <a:rPr lang="en-GB" sz="1600" dirty="0"/>
              <a:t> are:</a:t>
            </a:r>
          </a:p>
          <a:p>
            <a:pPr lvl="1">
              <a:buFont typeface="Arial" panose="020B0604020202020204" pitchFamily="34" charset="0"/>
              <a:buChar char="•"/>
            </a:pPr>
            <a:r>
              <a:rPr lang="en-GB" sz="1600" dirty="0"/>
              <a:t>Maternity Support Worker in a maternity unit (started Aug 19)</a:t>
            </a:r>
          </a:p>
          <a:p>
            <a:pPr lvl="1">
              <a:buFont typeface="Arial" panose="020B0604020202020204" pitchFamily="34" charset="0"/>
              <a:buChar char="•"/>
            </a:pPr>
            <a:r>
              <a:rPr lang="en-GB" sz="1600" dirty="0"/>
              <a:t>Therapy Support Worker in a home care setting (started Aug 19)</a:t>
            </a:r>
          </a:p>
          <a:p>
            <a:pPr lvl="1">
              <a:buFont typeface="Arial" panose="020B0604020202020204" pitchFamily="34" charset="0"/>
              <a:buChar char="•"/>
            </a:pPr>
            <a:r>
              <a:rPr lang="en-GB" sz="1600" dirty="0"/>
              <a:t>Ambulance Support Worker in emergency care setting</a:t>
            </a:r>
          </a:p>
          <a:p>
            <a:pPr lvl="1">
              <a:buFont typeface="Arial" panose="020B0604020202020204" pitchFamily="34" charset="0"/>
              <a:buChar char="•"/>
            </a:pPr>
            <a:r>
              <a:rPr lang="en-GB" sz="1600" dirty="0"/>
              <a:t>Support worker working in paediatric setting</a:t>
            </a:r>
          </a:p>
          <a:p>
            <a:pPr lvl="1">
              <a:buFont typeface="Arial" panose="020B0604020202020204" pitchFamily="34" charset="0"/>
              <a:buChar char="•"/>
            </a:pPr>
            <a:r>
              <a:rPr lang="en-GB" sz="1600" dirty="0"/>
              <a:t>Mental Health Support Worker in homeless setting</a:t>
            </a:r>
          </a:p>
          <a:p>
            <a:r>
              <a:rPr lang="en-GB" sz="1600" dirty="0"/>
              <a:t>We are looking locally at numeracy and literacy support, scoping what provision is available</a:t>
            </a:r>
          </a:p>
          <a:p>
            <a:pPr>
              <a:buFont typeface="Arial" panose="020B0604020202020204" pitchFamily="34" charset="0"/>
              <a:buChar char="•"/>
            </a:pPr>
            <a:r>
              <a:rPr lang="en-GB" sz="1600" dirty="0"/>
              <a:t>Over the next two years Skills for Care will be developing additional support to help employers contextualise the Care Certificate for some specific areas of practice. This additional support will be called ‘clusters’ and will provide additional contextualised information, knowledge and learning for these areas.</a:t>
            </a:r>
          </a:p>
        </p:txBody>
      </p:sp>
    </p:spTree>
    <p:extLst>
      <p:ext uri="{BB962C8B-B14F-4D97-AF65-F5344CB8AC3E}">
        <p14:creationId xmlns:p14="http://schemas.microsoft.com/office/powerpoint/2010/main" val="2125254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2D6B2-5F99-4947-8F97-4C943840779E}"/>
              </a:ext>
            </a:extLst>
          </p:cNvPr>
          <p:cNvSpPr>
            <a:spLocks noGrp="1"/>
          </p:cNvSpPr>
          <p:nvPr>
            <p:ph type="ctrTitle"/>
          </p:nvPr>
        </p:nvSpPr>
        <p:spPr>
          <a:xfrm>
            <a:off x="0" y="451368"/>
            <a:ext cx="7772400" cy="679449"/>
          </a:xfrm>
        </p:spPr>
        <p:txBody>
          <a:bodyPr/>
          <a:lstStyle/>
          <a:p>
            <a:r>
              <a:rPr lang="en-GB" dirty="0"/>
              <a:t>Communication Standard</a:t>
            </a:r>
          </a:p>
        </p:txBody>
      </p:sp>
      <p:sp>
        <p:nvSpPr>
          <p:cNvPr id="4" name="Text Placeholder 3">
            <a:extLst>
              <a:ext uri="{FF2B5EF4-FFF2-40B4-BE49-F238E27FC236}">
                <a16:creationId xmlns:a16="http://schemas.microsoft.com/office/drawing/2014/main" id="{1C2D9DFB-1DBB-4258-BB8C-F064E521B937}"/>
              </a:ext>
            </a:extLst>
          </p:cNvPr>
          <p:cNvSpPr>
            <a:spLocks noGrp="1"/>
          </p:cNvSpPr>
          <p:nvPr>
            <p:ph type="body" sz="quarter" idx="13"/>
          </p:nvPr>
        </p:nvSpPr>
        <p:spPr>
          <a:xfrm>
            <a:off x="390525" y="1005219"/>
            <a:ext cx="7839075" cy="2457450"/>
          </a:xfrm>
        </p:spPr>
        <p:txBody>
          <a:bodyPr/>
          <a:lstStyle/>
          <a:p>
            <a:r>
              <a:rPr lang="en-GB" sz="1600" dirty="0"/>
              <a:t>6.1 Understand the importance of effective communication at work </a:t>
            </a:r>
          </a:p>
          <a:p>
            <a:pPr lvl="1"/>
            <a:r>
              <a:rPr lang="en-GB" sz="1600" dirty="0"/>
              <a:t>6.1a Describe the different ways that people communicate </a:t>
            </a:r>
          </a:p>
          <a:p>
            <a:pPr lvl="1"/>
            <a:r>
              <a:rPr lang="en-GB" sz="1600" dirty="0"/>
              <a:t>6.1b Describe how communication affects relationships at work </a:t>
            </a:r>
          </a:p>
          <a:p>
            <a:pPr lvl="1"/>
            <a:r>
              <a:rPr lang="en-GB" sz="1600" dirty="0"/>
              <a:t>6.1c Describe why it is important to observe and be receptive to an individual’s reactions when communicating with them </a:t>
            </a:r>
            <a:endParaRPr lang="en-GB" dirty="0"/>
          </a:p>
          <a:p>
            <a:r>
              <a:rPr lang="en-GB" sz="1600" dirty="0"/>
              <a:t>6.2 Understand how to meet the communication and language needs, wishes and preferences of individuals </a:t>
            </a:r>
            <a:endParaRPr lang="en-GB" dirty="0"/>
          </a:p>
          <a:p>
            <a:pPr lvl="1"/>
            <a:r>
              <a:rPr lang="en-GB" sz="1600" dirty="0"/>
              <a:t>6.2a Describe how to establish an individual’s communication and language needs, wishes and preferences </a:t>
            </a:r>
          </a:p>
          <a:p>
            <a:pPr lvl="1"/>
            <a:r>
              <a:rPr lang="en-GB" sz="1600" dirty="0"/>
              <a:t>6.2b List a range of communication methods and styles that could help meet an individual’s communication needs, wishes and preferences </a:t>
            </a:r>
          </a:p>
          <a:p>
            <a:r>
              <a:rPr lang="en-GB" sz="1600" dirty="0"/>
              <a:t>6.3 Understand how to promote effective communication </a:t>
            </a:r>
          </a:p>
          <a:p>
            <a:pPr lvl="1"/>
            <a:r>
              <a:rPr lang="en-GB" sz="1600" dirty="0"/>
              <a:t>6.3a List barriers to effective communication </a:t>
            </a:r>
          </a:p>
          <a:p>
            <a:pPr lvl="1"/>
            <a:r>
              <a:rPr lang="en-GB" sz="1600" dirty="0"/>
              <a:t>6.3b Describe ways to reduce barriers to effective communication </a:t>
            </a:r>
          </a:p>
          <a:p>
            <a:pPr lvl="1"/>
            <a:r>
              <a:rPr lang="en-GB" sz="1600" dirty="0"/>
              <a:t>6.3c Describe how to check whether they (the HCSW/ASCW) have been understood </a:t>
            </a:r>
          </a:p>
          <a:p>
            <a:pPr lvl="1"/>
            <a:r>
              <a:rPr lang="en-GB" sz="1600" dirty="0"/>
              <a:t>6.3d Describe where to find information and support or services, to help them communicate more effectively </a:t>
            </a:r>
          </a:p>
          <a:p>
            <a:r>
              <a:rPr lang="en-GB" dirty="0"/>
              <a:t>  </a:t>
            </a:r>
          </a:p>
        </p:txBody>
      </p:sp>
    </p:spTree>
    <p:extLst>
      <p:ext uri="{BB962C8B-B14F-4D97-AF65-F5344CB8AC3E}">
        <p14:creationId xmlns:p14="http://schemas.microsoft.com/office/powerpoint/2010/main" val="217566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0DE7E-68EA-4D81-BBB0-220E6CC67D41}"/>
              </a:ext>
            </a:extLst>
          </p:cNvPr>
          <p:cNvSpPr>
            <a:spLocks noGrp="1"/>
          </p:cNvSpPr>
          <p:nvPr>
            <p:ph type="ctrTitle"/>
          </p:nvPr>
        </p:nvSpPr>
        <p:spPr>
          <a:xfrm>
            <a:off x="0" y="483266"/>
            <a:ext cx="7772400" cy="679449"/>
          </a:xfrm>
        </p:spPr>
        <p:txBody>
          <a:bodyPr/>
          <a:lstStyle/>
          <a:p>
            <a:r>
              <a:rPr lang="en-GB" dirty="0"/>
              <a:t>Communication Standard</a:t>
            </a:r>
          </a:p>
        </p:txBody>
      </p:sp>
      <p:sp>
        <p:nvSpPr>
          <p:cNvPr id="4" name="Text Placeholder 3">
            <a:extLst>
              <a:ext uri="{FF2B5EF4-FFF2-40B4-BE49-F238E27FC236}">
                <a16:creationId xmlns:a16="http://schemas.microsoft.com/office/drawing/2014/main" id="{319B0D8F-7E86-4483-AFB8-E6CB03810740}"/>
              </a:ext>
            </a:extLst>
          </p:cNvPr>
          <p:cNvSpPr>
            <a:spLocks noGrp="1"/>
          </p:cNvSpPr>
          <p:nvPr>
            <p:ph type="body" sz="quarter" idx="13"/>
          </p:nvPr>
        </p:nvSpPr>
        <p:spPr>
          <a:xfrm>
            <a:off x="390525" y="1198378"/>
            <a:ext cx="7839075" cy="2457450"/>
          </a:xfrm>
        </p:spPr>
        <p:txBody>
          <a:bodyPr/>
          <a:lstStyle/>
          <a:p>
            <a:r>
              <a:rPr lang="en-GB" sz="1600" dirty="0"/>
              <a:t>6.4 Understand the principles and practices relating to confidentiality </a:t>
            </a:r>
          </a:p>
          <a:p>
            <a:pPr lvl="1"/>
            <a:r>
              <a:rPr lang="en-GB" sz="1600" dirty="0"/>
              <a:t>6.4a Describe what confidentiality means in relation to your role </a:t>
            </a:r>
          </a:p>
          <a:p>
            <a:pPr lvl="1"/>
            <a:r>
              <a:rPr lang="en-GB" sz="1600" dirty="0"/>
              <a:t>6.4b List any legislation and agreed ways of working to maintain confidentiality in day-to-day communication </a:t>
            </a:r>
          </a:p>
          <a:p>
            <a:pPr lvl="1"/>
            <a:r>
              <a:rPr lang="en-GB" sz="1600" dirty="0"/>
              <a:t>6.4c Describe situations where information, normally considered to be confidential, might need to be passed on </a:t>
            </a:r>
          </a:p>
          <a:p>
            <a:pPr lvl="1"/>
            <a:r>
              <a:rPr lang="en-GB" sz="1600" dirty="0"/>
              <a:t>6.4d Describe who they should ask for advice and support about confidentiality </a:t>
            </a:r>
          </a:p>
          <a:p>
            <a:r>
              <a:rPr lang="en-GB" sz="1600" dirty="0"/>
              <a:t> 6.5 Use appropriate verbal and non-verbal communication </a:t>
            </a:r>
          </a:p>
          <a:p>
            <a:pPr lvl="1"/>
            <a:r>
              <a:rPr lang="en-GB" sz="1600" dirty="0"/>
              <a:t>6.5a Demonstrate the use appropriate verbal and non-verbal communication: </a:t>
            </a:r>
          </a:p>
          <a:p>
            <a:r>
              <a:rPr lang="en-GB" sz="1600" dirty="0"/>
              <a:t>6.6 Support the use of appropriate communication aids/ technologies </a:t>
            </a:r>
          </a:p>
          <a:p>
            <a:pPr lvl="1"/>
            <a:r>
              <a:rPr lang="en-GB" sz="1600" dirty="0"/>
              <a:t>6.6a Ensure that any communication aids/ technologies are:  Clean  Work properly  In good repair </a:t>
            </a:r>
          </a:p>
          <a:p>
            <a:pPr lvl="1"/>
            <a:r>
              <a:rPr lang="en-GB" sz="1600" dirty="0"/>
              <a:t>6.6b Report any concerns about the communication aid/ technology to the appropriate person. </a:t>
            </a:r>
          </a:p>
        </p:txBody>
      </p:sp>
    </p:spTree>
    <p:extLst>
      <p:ext uri="{BB962C8B-B14F-4D97-AF65-F5344CB8AC3E}">
        <p14:creationId xmlns:p14="http://schemas.microsoft.com/office/powerpoint/2010/main" val="1879079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Standardisation</a:t>
            </a:r>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3"/>
          </p:nvPr>
        </p:nvSpPr>
        <p:spPr/>
        <p:txBody>
          <a:bodyPr/>
          <a:lstStyle/>
          <a:p>
            <a:pPr marL="0" indent="0">
              <a:buNone/>
            </a:pPr>
            <a:r>
              <a:rPr lang="en-GB" dirty="0"/>
              <a:t>A method of comparison that enables assessors to review the consistency and accuracy of their assessment decisions with those of other assessors</a:t>
            </a:r>
          </a:p>
          <a:p>
            <a:pPr marL="0" indent="0">
              <a:buNone/>
            </a:pPr>
            <a:endParaRPr lang="en-GB" dirty="0"/>
          </a:p>
          <a:p>
            <a:pPr marL="0" indent="0">
              <a:buNone/>
            </a:pPr>
            <a:r>
              <a:rPr lang="en-GB" dirty="0"/>
              <a:t>Will enable portability of the Care Certificate across health &amp; social care </a:t>
            </a:r>
            <a:r>
              <a:rPr lang="en-GB" dirty="0" err="1"/>
              <a:t>organsiations</a:t>
            </a:r>
            <a:endParaRPr lang="en-GB" dirty="0"/>
          </a:p>
        </p:txBody>
      </p:sp>
    </p:spTree>
    <p:extLst>
      <p:ext uri="{BB962C8B-B14F-4D97-AF65-F5344CB8AC3E}">
        <p14:creationId xmlns:p14="http://schemas.microsoft.com/office/powerpoint/2010/main" val="897164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108" y="1025526"/>
            <a:ext cx="8825347" cy="679449"/>
          </a:xfrm>
        </p:spPr>
        <p:txBody>
          <a:bodyPr/>
          <a:lstStyle/>
          <a:p>
            <a:r>
              <a:rPr lang="en-GB" sz="2800" dirty="0"/>
              <a:t>Standardisation provides a system for checking the quality of the assessment process to ensure it is:</a:t>
            </a:r>
            <a:br>
              <a:rPr lang="en-GB" dirty="0"/>
            </a:br>
            <a:endParaRPr lang="en-GB" dirty="0"/>
          </a:p>
        </p:txBody>
      </p:sp>
      <p:sp>
        <p:nvSpPr>
          <p:cNvPr id="4" name="Text Placeholder 3"/>
          <p:cNvSpPr>
            <a:spLocks noGrp="1"/>
          </p:cNvSpPr>
          <p:nvPr>
            <p:ph type="body" sz="quarter" idx="13"/>
          </p:nvPr>
        </p:nvSpPr>
        <p:spPr>
          <a:xfrm>
            <a:off x="290944" y="1911928"/>
            <a:ext cx="8853055" cy="4197928"/>
          </a:xfrm>
        </p:spPr>
        <p:txBody>
          <a:bodyPr/>
          <a:lstStyle/>
          <a:p>
            <a:pPr marL="0" indent="0">
              <a:buNone/>
            </a:pPr>
            <a:endParaRPr lang="en-GB" sz="3600" b="1" dirty="0">
              <a:solidFill>
                <a:schemeClr val="accent2"/>
              </a:solidFill>
              <a:ea typeface="+mj-ea"/>
              <a:cs typeface="+mj-cs"/>
            </a:endParaRPr>
          </a:p>
          <a:p>
            <a:pPr marL="0" indent="0">
              <a:buNone/>
            </a:pPr>
            <a:r>
              <a:rPr lang="en-GB" sz="3600" b="1" dirty="0">
                <a:solidFill>
                  <a:schemeClr val="accent2"/>
                </a:solidFill>
                <a:ea typeface="+mj-ea"/>
                <a:cs typeface="+mj-cs"/>
              </a:rPr>
              <a:t>S</a:t>
            </a:r>
            <a:r>
              <a:rPr lang="en-GB" sz="3600" dirty="0">
                <a:ea typeface="+mj-ea"/>
                <a:cs typeface="+mj-cs"/>
              </a:rPr>
              <a:t>ufficient </a:t>
            </a:r>
            <a:r>
              <a:rPr lang="en-GB" sz="1800" i="1" dirty="0">
                <a:ea typeface="+mj-ea"/>
                <a:cs typeface="+mj-cs"/>
              </a:rPr>
              <a:t>meets all the requirements of the standard</a:t>
            </a:r>
            <a:br>
              <a:rPr lang="en-GB" sz="1800" dirty="0">
                <a:ea typeface="+mj-ea"/>
                <a:cs typeface="+mj-cs"/>
              </a:rPr>
            </a:br>
            <a:r>
              <a:rPr lang="en-GB" sz="3600" b="1" dirty="0">
                <a:solidFill>
                  <a:schemeClr val="accent2"/>
                </a:solidFill>
                <a:ea typeface="+mj-ea"/>
                <a:cs typeface="+mj-cs"/>
              </a:rPr>
              <a:t>C</a:t>
            </a:r>
            <a:r>
              <a:rPr lang="en-GB" sz="3600" dirty="0">
                <a:ea typeface="+mj-ea"/>
                <a:cs typeface="+mj-cs"/>
              </a:rPr>
              <a:t>urrent </a:t>
            </a:r>
            <a:r>
              <a:rPr lang="en-GB" sz="1800" i="1" dirty="0">
                <a:ea typeface="+mj-ea"/>
                <a:cs typeface="+mj-cs"/>
              </a:rPr>
              <a:t>sufficiently recent for assessors to be confident that the learner has the same level of skills or knowledge as when originally assessed</a:t>
            </a:r>
            <a:br>
              <a:rPr lang="en-GB" sz="1800" dirty="0">
                <a:ea typeface="+mj-ea"/>
                <a:cs typeface="+mj-cs"/>
              </a:rPr>
            </a:br>
            <a:r>
              <a:rPr lang="en-GB" sz="3600" b="1" dirty="0">
                <a:solidFill>
                  <a:schemeClr val="accent2"/>
                </a:solidFill>
                <a:ea typeface="+mj-ea"/>
                <a:cs typeface="+mj-cs"/>
              </a:rPr>
              <a:t>A</a:t>
            </a:r>
            <a:r>
              <a:rPr lang="en-GB" sz="3600" dirty="0">
                <a:ea typeface="+mj-ea"/>
                <a:cs typeface="+mj-cs"/>
              </a:rPr>
              <a:t>uthentic </a:t>
            </a:r>
            <a:r>
              <a:rPr lang="en-GB" sz="1800" i="1" dirty="0">
                <a:ea typeface="+mj-ea"/>
                <a:cs typeface="+mj-cs"/>
              </a:rPr>
              <a:t>produced by the learner</a:t>
            </a:r>
            <a:br>
              <a:rPr lang="en-GB" sz="1800" i="1" dirty="0">
                <a:ea typeface="+mj-ea"/>
                <a:cs typeface="+mj-cs"/>
              </a:rPr>
            </a:br>
            <a:r>
              <a:rPr lang="en-GB" sz="3600" b="1" dirty="0">
                <a:solidFill>
                  <a:schemeClr val="accent2"/>
                </a:solidFill>
                <a:ea typeface="+mj-ea"/>
                <a:cs typeface="+mj-cs"/>
              </a:rPr>
              <a:t>R</a:t>
            </a:r>
            <a:r>
              <a:rPr lang="en-GB" sz="3600" dirty="0">
                <a:ea typeface="+mj-ea"/>
                <a:cs typeface="+mj-cs"/>
              </a:rPr>
              <a:t>eliable  </a:t>
            </a:r>
            <a:r>
              <a:rPr lang="en-GB" sz="1800" dirty="0">
                <a:ea typeface="+mj-ea"/>
                <a:cs typeface="+mj-cs"/>
              </a:rPr>
              <a:t>genuinely representative of the learners knowledge &amp; skills</a:t>
            </a:r>
            <a:br>
              <a:rPr lang="en-GB" sz="1800" dirty="0">
                <a:ea typeface="+mj-ea"/>
                <a:cs typeface="+mj-cs"/>
              </a:rPr>
            </a:br>
            <a:r>
              <a:rPr lang="en-GB" sz="3600" b="1" dirty="0">
                <a:solidFill>
                  <a:schemeClr val="accent2"/>
                </a:solidFill>
                <a:ea typeface="+mj-ea"/>
                <a:cs typeface="+mj-cs"/>
              </a:rPr>
              <a:t>V</a:t>
            </a:r>
            <a:r>
              <a:rPr lang="en-GB" sz="3600" dirty="0">
                <a:ea typeface="+mj-ea"/>
                <a:cs typeface="+mj-cs"/>
              </a:rPr>
              <a:t>alid </a:t>
            </a:r>
            <a:r>
              <a:rPr lang="en-GB" sz="1800" i="1" dirty="0">
                <a:ea typeface="+mj-ea"/>
                <a:cs typeface="+mj-cs"/>
              </a:rPr>
              <a:t>relevant to the standards for which competence is claimed</a:t>
            </a:r>
            <a:endParaRPr lang="en-GB" sz="1800" i="1" dirty="0"/>
          </a:p>
        </p:txBody>
      </p:sp>
    </p:spTree>
    <p:extLst>
      <p:ext uri="{BB962C8B-B14F-4D97-AF65-F5344CB8AC3E}">
        <p14:creationId xmlns:p14="http://schemas.microsoft.com/office/powerpoint/2010/main" val="810479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a:xfrm>
            <a:off x="457200" y="1757362"/>
            <a:ext cx="6400800" cy="971983"/>
          </a:xfrm>
        </p:spPr>
        <p:txBody>
          <a:bodyPr/>
          <a:lstStyle/>
          <a:p>
            <a:r>
              <a:rPr lang="en-GB" dirty="0"/>
              <a:t>Jill Durrant,</a:t>
            </a:r>
          </a:p>
          <a:p>
            <a:r>
              <a:rPr lang="en-GB" dirty="0"/>
              <a:t>Widening Participation Lead</a:t>
            </a:r>
          </a:p>
          <a:p>
            <a:endParaRPr lang="en-GB" dirty="0"/>
          </a:p>
        </p:txBody>
      </p:sp>
      <p:pic>
        <p:nvPicPr>
          <p:cNvPr id="6" name="Picture 5"/>
          <p:cNvPicPr>
            <a:picLocks noChangeAspect="1"/>
          </p:cNvPicPr>
          <p:nvPr/>
        </p:nvPicPr>
        <p:blipFill>
          <a:blip r:embed="rId2"/>
          <a:stretch>
            <a:fillRect/>
          </a:stretch>
        </p:blipFill>
        <p:spPr>
          <a:xfrm>
            <a:off x="778453" y="2980747"/>
            <a:ext cx="2366530" cy="2441431"/>
          </a:xfrm>
          <a:prstGeom prst="rect">
            <a:avLst/>
          </a:prstGeom>
        </p:spPr>
      </p:pic>
      <p:pic>
        <p:nvPicPr>
          <p:cNvPr id="7" name="Picture 6"/>
          <p:cNvPicPr>
            <a:picLocks noChangeAspect="1"/>
          </p:cNvPicPr>
          <p:nvPr/>
        </p:nvPicPr>
        <p:blipFill>
          <a:blip r:embed="rId3"/>
          <a:stretch>
            <a:fillRect/>
          </a:stretch>
        </p:blipFill>
        <p:spPr>
          <a:xfrm>
            <a:off x="4184072" y="2865149"/>
            <a:ext cx="3345226" cy="2672628"/>
          </a:xfrm>
          <a:prstGeom prst="rect">
            <a:avLst/>
          </a:prstGeom>
        </p:spPr>
      </p:pic>
      <p:pic>
        <p:nvPicPr>
          <p:cNvPr id="5" name="Picture 4"/>
          <p:cNvPicPr>
            <a:picLocks noChangeAspect="1"/>
          </p:cNvPicPr>
          <p:nvPr/>
        </p:nvPicPr>
        <p:blipFill>
          <a:blip r:embed="rId4"/>
          <a:stretch>
            <a:fillRect/>
          </a:stretch>
        </p:blipFill>
        <p:spPr>
          <a:xfrm>
            <a:off x="5009284" y="0"/>
            <a:ext cx="4134716" cy="2172132"/>
          </a:xfrm>
          <a:prstGeom prst="rect">
            <a:avLst/>
          </a:prstGeom>
        </p:spPr>
      </p:pic>
    </p:spTree>
    <p:extLst>
      <p:ext uri="{BB962C8B-B14F-4D97-AF65-F5344CB8AC3E}">
        <p14:creationId xmlns:p14="http://schemas.microsoft.com/office/powerpoint/2010/main" val="2095266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7" y="-297"/>
            <a:ext cx="9144793" cy="6858594"/>
          </a:xfrm>
          <a:prstGeom prst="rect">
            <a:avLst/>
          </a:prstGeom>
        </p:spPr>
      </p:pic>
    </p:spTree>
    <p:extLst>
      <p:ext uri="{BB962C8B-B14F-4D97-AF65-F5344CB8AC3E}">
        <p14:creationId xmlns:p14="http://schemas.microsoft.com/office/powerpoint/2010/main" val="3387044971"/>
      </p:ext>
    </p:extLst>
  </p:cSld>
  <p:clrMapOvr>
    <a:masterClrMapping/>
  </p:clrMapOvr>
</p:sld>
</file>

<file path=ppt/theme/theme1.xml><?xml version="1.0" encoding="utf-8"?>
<a:theme xmlns:a="http://schemas.openxmlformats.org/drawingml/2006/main" name="HEE PPT - Master slide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2BC89C421D1C4F900B19356ADCFAAB" ma:contentTypeVersion="12" ma:contentTypeDescription="Create a new document." ma:contentTypeScope="" ma:versionID="13f767e780430a42e02b0c6262fb0e67">
  <xsd:schema xmlns:xsd="http://www.w3.org/2001/XMLSchema" xmlns:xs="http://www.w3.org/2001/XMLSchema" xmlns:p="http://schemas.microsoft.com/office/2006/metadata/properties" xmlns:ns2="7970818a-402b-4000-b48a-dbc7296738ad" xmlns:ns3="5eb45ebf-c1ed-4ae9-a788-79aad6d0c07a" targetNamespace="http://schemas.microsoft.com/office/2006/metadata/properties" ma:root="true" ma:fieldsID="bb7c6227cbd3c8bf9cf22db145b06563" ns2:_="" ns3:_="">
    <xsd:import namespace="7970818a-402b-4000-b48a-dbc7296738ad"/>
    <xsd:import namespace="5eb45ebf-c1ed-4ae9-a788-79aad6d0c07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70818a-402b-4000-b48a-dbc7296738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b45ebf-c1ed-4ae9-a788-79aad6d0c07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12F47F-486C-4DDD-BFC6-9BEAACB20301}">
  <ds:schemaRefs>
    <ds:schemaRef ds:uri="http://schemas.microsoft.com/sharepoint/v3/contenttype/forms"/>
  </ds:schemaRefs>
</ds:datastoreItem>
</file>

<file path=customXml/itemProps2.xml><?xml version="1.0" encoding="utf-8"?>
<ds:datastoreItem xmlns:ds="http://schemas.openxmlformats.org/officeDocument/2006/customXml" ds:itemID="{DE1D8665-EA91-4C0D-AB79-A4E76F29DF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70818a-402b-4000-b48a-dbc7296738ad"/>
    <ds:schemaRef ds:uri="5eb45ebf-c1ed-4ae9-a788-79aad6d0c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9D35CD-7E7E-434D-8402-A45BCD80C91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HEE PPT - Master slide deck</Template>
  <TotalTime>9240</TotalTime>
  <Words>1385</Words>
  <Application>Microsoft Office PowerPoint</Application>
  <PresentationFormat>On-screen Show (4:3)</PresentationFormat>
  <Paragraphs>116</Paragraphs>
  <Slides>15</Slides>
  <Notes>6</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HEE PPT - Master slide deck</vt:lpstr>
      <vt:lpstr>PowerPoint Presentation</vt:lpstr>
      <vt:lpstr>Meeting Focus</vt:lpstr>
      <vt:lpstr>National/Regional Update</vt:lpstr>
      <vt:lpstr>Communication Standard</vt:lpstr>
      <vt:lpstr>Communication Standard</vt:lpstr>
      <vt:lpstr>Standardisation</vt:lpstr>
      <vt:lpstr>Standardisation provides a system for checking the quality of the assessment process to ensure it is: </vt:lpstr>
      <vt:lpstr>PowerPoint Presentation</vt:lpstr>
      <vt:lpstr>PowerPoint Presentation</vt:lpstr>
      <vt:lpstr>PowerPoint Presentation</vt:lpstr>
      <vt:lpstr>PowerPoint Presentation</vt:lpstr>
      <vt:lpstr>PowerPoint Presentation</vt:lpstr>
      <vt:lpstr>Organisational Examples</vt:lpstr>
      <vt:lpstr>  Organisational Examples</vt:lpstr>
      <vt:lpstr>Questions for discussion</vt:lpstr>
    </vt:vector>
  </TitlesOfParts>
  <Company>KSS Deanery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Orloff,Nicholas</dc:creator>
  <cp:lastModifiedBy>Rhona Westrip</cp:lastModifiedBy>
  <cp:revision>217</cp:revision>
  <cp:lastPrinted>2019-01-25T09:32:18Z</cp:lastPrinted>
  <dcterms:created xsi:type="dcterms:W3CDTF">2015-12-10T10:27:43Z</dcterms:created>
  <dcterms:modified xsi:type="dcterms:W3CDTF">2020-07-15T14:51:49Z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0x0101009F2BC89C421D1C4F900B19356ADCFAAB</vt:lpwstr>
  </property>
</Properties>
</file>