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23" r:id="rId5"/>
    <p:sldId id="266" r:id="rId6"/>
    <p:sldId id="324" r:id="rId7"/>
    <p:sldId id="336" r:id="rId8"/>
    <p:sldId id="337" r:id="rId9"/>
    <p:sldId id="333" r:id="rId10"/>
    <p:sldId id="326" r:id="rId11"/>
    <p:sldId id="339" r:id="rId12"/>
    <p:sldId id="327" r:id="rId13"/>
    <p:sldId id="340" r:id="rId14"/>
    <p:sldId id="332" r:id="rId15"/>
    <p:sldId id="334" r:id="rId16"/>
    <p:sldId id="335" r:id="rId17"/>
    <p:sldId id="328" r:id="rId18"/>
    <p:sldId id="338" r:id="rId19"/>
    <p:sldId id="331"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8" d="100"/>
          <a:sy n="68" d="100"/>
        </p:scale>
        <p:origin x="10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14B0E-1C07-4B8C-90EE-91180F888024}" type="datetimeFigureOut">
              <a:rPr lang="en-GB" smtClean="0"/>
              <a:t>07/09/2020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F0ECD-8A8A-488D-BAE8-9F89FD72E2B5}" type="slidenum">
              <a:rPr lang="en-GB" smtClean="0"/>
              <a:t>‹#›</a:t>
            </a:fld>
            <a:endParaRPr lang="en-GB"/>
          </a:p>
        </p:txBody>
      </p:sp>
    </p:spTree>
    <p:extLst>
      <p:ext uri="{BB962C8B-B14F-4D97-AF65-F5344CB8AC3E}">
        <p14:creationId xmlns:p14="http://schemas.microsoft.com/office/powerpoint/2010/main" val="207956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375319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223690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157881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4130303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346732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413132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u="none" strike="noStrike" kern="1200" dirty="0">
                <a:solidFill>
                  <a:schemeClr val="tx1"/>
                </a:solidFill>
                <a:effectLst/>
                <a:latin typeface="+mn-lt"/>
                <a:ea typeface="+mn-ea"/>
                <a:cs typeface="+mn-cs"/>
              </a:rPr>
              <a:t>We’re announcing a new government package worth up to £172 million to train thousands more nursing degree apprentices over the next four years, helping to deliver 50,000 more nurses by the end of this Parliament.</a:t>
            </a:r>
          </a:p>
          <a:p>
            <a:r>
              <a:rPr lang="en-GB" sz="1200" kern="1200" dirty="0">
                <a:solidFill>
                  <a:schemeClr val="tx1"/>
                </a:solidFill>
                <a:effectLst/>
                <a:latin typeface="+mn-lt"/>
                <a:ea typeface="+mn-ea"/>
                <a:cs typeface="+mn-cs"/>
              </a:rPr>
              <a:t> </a:t>
            </a:r>
          </a:p>
          <a:p>
            <a:pPr lvl="0"/>
            <a:r>
              <a:rPr lang="en-GB" sz="1200" u="none" strike="noStrike" kern="1200" dirty="0">
                <a:solidFill>
                  <a:schemeClr val="tx1"/>
                </a:solidFill>
                <a:effectLst/>
                <a:latin typeface="+mn-lt"/>
                <a:ea typeface="+mn-ea"/>
                <a:cs typeface="+mn-cs"/>
              </a:rPr>
              <a:t>We want to ensure nursing careers are diverse and open to all. Apprenticeships allow people to earn as they learn, benefiting those for whom a full-time university course is not practical or preferred.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u="none" strike="noStrike" kern="1200" dirty="0">
                <a:solidFill>
                  <a:schemeClr val="tx1"/>
                </a:solidFill>
                <a:effectLst/>
                <a:latin typeface="+mn-lt"/>
                <a:ea typeface="+mn-ea"/>
                <a:cs typeface="+mn-cs"/>
              </a:rPr>
              <a:t>We’re announcing this funding as we’re seeing rising interest in health careers, with the number of people looking for information on nursing on the NHS careers website rising by 138% between March and June.</a:t>
            </a:r>
          </a:p>
          <a:p>
            <a:endParaRPr lang="en-GB" b="1" dirty="0"/>
          </a:p>
          <a:p>
            <a:endParaRPr lang="en-GB" b="1" dirty="0"/>
          </a:p>
          <a:p>
            <a:r>
              <a:rPr lang="en-US" sz="1200" b="1" i="0" dirty="0">
                <a:effectLst/>
                <a:latin typeface="+mj-lt"/>
                <a:ea typeface="+mj-ea"/>
                <a:cs typeface="+mj-cs"/>
                <a:sym typeface="Calibri"/>
              </a:rPr>
              <a:t>This builds on the previous commitment to create 3 million apprenticeships by 2020, by requiring at least 2.3% of the workforce in public bodies in England to be apprentices.</a:t>
            </a:r>
          </a:p>
          <a:p>
            <a:r>
              <a:rPr lang="en-US" sz="1200" b="1" i="0" dirty="0">
                <a:effectLst/>
                <a:latin typeface="+mj-lt"/>
                <a:ea typeface="+mj-ea"/>
                <a:cs typeface="+mj-cs"/>
                <a:sym typeface="Calibri"/>
              </a:rPr>
              <a:t>This new duty, which was brought in as part of the 2016 Enterprise Act, will apply to public sector bodies with 250 or more employees and is set to be implemented from 1 April 2017.</a:t>
            </a:r>
          </a:p>
          <a:p>
            <a:endParaRPr lang="en-GB" b="1" dirty="0"/>
          </a:p>
          <a:p>
            <a:endParaRPr lang="en-GB" b="1" dirty="0"/>
          </a:p>
          <a:p>
            <a:r>
              <a:rPr lang="en-GB" b="1" dirty="0"/>
              <a:t>Our role is in  support of employers - </a:t>
            </a:r>
          </a:p>
          <a:p>
            <a:r>
              <a:rPr lang="en-GB" b="1" dirty="0"/>
              <a:t>Their involvement in Trailblazers</a:t>
            </a:r>
          </a:p>
          <a:p>
            <a:r>
              <a:rPr lang="en-GB" b="1" dirty="0"/>
              <a:t>To support investment in learning &amp; careers</a:t>
            </a:r>
          </a:p>
          <a:p>
            <a:r>
              <a:rPr lang="en-GB" b="1" dirty="0"/>
              <a:t>Promoting Diversity – of oppotrtunity, of people, of choice</a:t>
            </a:r>
          </a:p>
          <a:p>
            <a:r>
              <a:rPr lang="en-GB" b="1" dirty="0"/>
              <a:t>Myth Busting about apprenticeships</a:t>
            </a:r>
          </a:p>
          <a:p>
            <a:pPr marL="0" marR="0" indent="0" defTabSz="457200" eaLnBrk="1" fontAlgn="auto" latinLnBrk="0" hangingPunct="1">
              <a:lnSpc>
                <a:spcPct val="100000"/>
              </a:lnSpc>
              <a:spcBef>
                <a:spcPts val="0"/>
              </a:spcBef>
              <a:spcAft>
                <a:spcPts val="0"/>
              </a:spcAft>
              <a:buClrTx/>
              <a:buSzTx/>
              <a:buFontTx/>
              <a:buNone/>
              <a:tabLst/>
              <a:defRPr/>
            </a:pPr>
            <a:r>
              <a:rPr lang="en-GB" b="1" dirty="0"/>
              <a:t>In professionalising apprenticeships</a:t>
            </a:r>
          </a:p>
          <a:p>
            <a:endParaRPr lang="en-GB" b="1" dirty="0"/>
          </a:p>
        </p:txBody>
      </p:sp>
    </p:spTree>
    <p:extLst>
      <p:ext uri="{BB962C8B-B14F-4D97-AF65-F5344CB8AC3E}">
        <p14:creationId xmlns:p14="http://schemas.microsoft.com/office/powerpoint/2010/main" val="139790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Laura Roberts SRO for the Apprenticeship project Health Education England (HEE)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government manifesto committed to increasing the nursing workforce by 50,000 and apprenticeships will play a key part in this.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Registered Nurse Degree Apprenticeship is the most requested apprenticeship on the National Apprenticeship Service and this expansion, it is hoped, will enable both new recruits into the NHS and the progression of the existing workforce.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over 1000 Registered Nurse Degree Apprentices currently on programmes, and I want to personally recognise the commitment of their employers and education partners in making this happen, despite the significant financial challenges – thank you for your enthusiasm, determination and innovation in this space.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 am delighted to be able to be part of this launch event today which officially starts this project to increase the Registered Nurse Degree Apprenticeship opportunities. The national Talent for Care Apprenticeship team will be leading this project to start around 2000 RNDAs a year until September 2025. Today you will hear a bit more about this, and how this funding can be applied for and used.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new RNDA apprenticeship project includes an ‘employer financial support package’ aimed at helping to solve one of the major areas of concerns from employers. Registered Nurse Degree Apprentices can work in any of the fields of practice – adult, child, mental health and learning disability, and in fact for LD you will hear about  further incentives to grow the nursing workforce in this field.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will be more information, support and guidance </a:t>
            </a:r>
            <a:r>
              <a:rPr lang="en-GB" sz="1200" b="1" kern="1200" dirty="0">
                <a:solidFill>
                  <a:schemeClr val="tx1"/>
                </a:solidFill>
                <a:effectLst/>
                <a:latin typeface="+mn-lt"/>
                <a:ea typeface="+mn-ea"/>
                <a:cs typeface="+mn-cs"/>
              </a:rPr>
              <a:t>but in the meantime we encourage Apprenticeship &amp;  Nursing Leads, education partners, and HEE Apprenticeship Relationship Managers to begin scoping the potential in your areas/organisations.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Thanking you again for playing your important role in this exciting opportunity to grow the Registered Nursing workforce.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b="1" dirty="0"/>
          </a:p>
        </p:txBody>
      </p:sp>
    </p:spTree>
    <p:extLst>
      <p:ext uri="{BB962C8B-B14F-4D97-AF65-F5344CB8AC3E}">
        <p14:creationId xmlns:p14="http://schemas.microsoft.com/office/powerpoint/2010/main" val="376231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u="none" strike="noStrike" kern="1200" dirty="0">
                <a:solidFill>
                  <a:schemeClr val="tx1"/>
                </a:solidFill>
                <a:effectLst/>
                <a:latin typeface="+mn-lt"/>
                <a:ea typeface="+mn-ea"/>
                <a:cs typeface="+mn-cs"/>
              </a:rPr>
              <a:t>Following the Govt announcement of a new government package worth up to £172 million to train thousands more nursing degree apprentices over the next four years, helping to deliver 50,000 more RNs by the end of this Parliament.</a:t>
            </a:r>
          </a:p>
          <a:p>
            <a:r>
              <a:rPr lang="en-GB" sz="1200" kern="1200" dirty="0">
                <a:solidFill>
                  <a:schemeClr val="tx1"/>
                </a:solidFill>
                <a:effectLst/>
                <a:latin typeface="+mn-lt"/>
                <a:ea typeface="+mn-ea"/>
                <a:cs typeface="+mn-cs"/>
              </a:rPr>
              <a:t> </a:t>
            </a:r>
          </a:p>
          <a:p>
            <a:pPr lvl="0"/>
            <a:r>
              <a:rPr lang="en-GB" sz="1200" u="none" strike="noStrike" kern="1200" dirty="0">
                <a:solidFill>
                  <a:schemeClr val="tx1"/>
                </a:solidFill>
                <a:effectLst/>
                <a:latin typeface="+mn-lt"/>
                <a:ea typeface="+mn-ea"/>
                <a:cs typeface="+mn-cs"/>
              </a:rPr>
              <a:t>- we want to ensure nursing careers are diverse and open to all. Apprenticeships allow people to earn as they learn, benefiting those for whom a full-time university course is not practical or preferred. </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GB" sz="1200" u="none" strike="noStrike" kern="1200" dirty="0">
                <a:solidFill>
                  <a:schemeClr val="tx1"/>
                </a:solidFill>
                <a:effectLst/>
                <a:latin typeface="+mn-lt"/>
                <a:ea typeface="+mn-ea"/>
                <a:cs typeface="+mn-cs"/>
              </a:rPr>
              <a:t>- we’re seeing rising interest in health careers, with the number of people looking for information on nursing on the NHS careers website rising by 138% between March and June.</a:t>
            </a:r>
          </a:p>
          <a:p>
            <a:endParaRPr lang="en-GB" b="1" dirty="0"/>
          </a:p>
          <a:p>
            <a:endParaRPr lang="en-GB" b="1" dirty="0"/>
          </a:p>
          <a:p>
            <a:r>
              <a:rPr lang="en-US" sz="1200" b="1" i="0" kern="1200" dirty="0">
                <a:solidFill>
                  <a:schemeClr val="tx1"/>
                </a:solidFill>
                <a:effectLst/>
                <a:latin typeface="+mn-lt"/>
                <a:ea typeface="+mn-ea"/>
                <a:cs typeface="+mn-cs"/>
                <a:sym typeface="Calibri"/>
              </a:rPr>
              <a:t>This builds on the previous commitment to create 3 million apprenticeships by 2020, by requiring at least 2.3% of the workforce in public bodies in England to be apprentices.</a:t>
            </a:r>
          </a:p>
          <a:p>
            <a:r>
              <a:rPr lang="en-US" sz="1200" b="1" i="0" kern="1200" dirty="0">
                <a:solidFill>
                  <a:schemeClr val="tx1"/>
                </a:solidFill>
                <a:effectLst/>
                <a:latin typeface="+mn-lt"/>
                <a:ea typeface="+mn-ea"/>
                <a:cs typeface="+mn-cs"/>
                <a:sym typeface="Calibri"/>
              </a:rPr>
              <a:t>This new duty, which was brought in as part of the 2016 Enterprise Act, will apply to public sector bodies with 250 or more employees and is set to be implemented from 1 April 2017.</a:t>
            </a:r>
          </a:p>
          <a:p>
            <a:endParaRPr lang="en-GB" b="1" dirty="0"/>
          </a:p>
          <a:p>
            <a:endParaRPr lang="en-GB" b="1" dirty="0"/>
          </a:p>
          <a:p>
            <a:r>
              <a:rPr lang="en-GB" b="1" dirty="0"/>
              <a:t>Our role is in  support of employers - </a:t>
            </a:r>
          </a:p>
          <a:p>
            <a:r>
              <a:rPr lang="en-GB" b="1" dirty="0"/>
              <a:t>Their involvement in Trailblazers</a:t>
            </a:r>
          </a:p>
          <a:p>
            <a:r>
              <a:rPr lang="en-GB" b="1" dirty="0"/>
              <a:t>To support investment in learning &amp; careers</a:t>
            </a:r>
          </a:p>
          <a:p>
            <a:r>
              <a:rPr lang="en-GB" b="1" dirty="0"/>
              <a:t>Promoting Diversity – of </a:t>
            </a:r>
            <a:r>
              <a:rPr lang="en-GB" b="1" dirty="0" err="1"/>
              <a:t>oppotrtunity</a:t>
            </a:r>
            <a:r>
              <a:rPr lang="en-GB" b="1" dirty="0"/>
              <a:t>, of people, of choice</a:t>
            </a:r>
          </a:p>
          <a:p>
            <a:r>
              <a:rPr lang="en-GB" b="1" dirty="0"/>
              <a:t>Myth Busting about apprenticeships</a:t>
            </a:r>
          </a:p>
          <a:p>
            <a:pPr marL="0" marR="0" indent="0" defTabSz="457200" eaLnBrk="1" fontAlgn="auto" latinLnBrk="0" hangingPunct="1">
              <a:lnSpc>
                <a:spcPct val="100000"/>
              </a:lnSpc>
              <a:spcBef>
                <a:spcPts val="0"/>
              </a:spcBef>
              <a:spcAft>
                <a:spcPts val="0"/>
              </a:spcAft>
              <a:buClrTx/>
              <a:buSzTx/>
              <a:buFontTx/>
              <a:buNone/>
              <a:tabLst/>
              <a:defRPr/>
            </a:pPr>
            <a:r>
              <a:rPr lang="en-GB" b="1" dirty="0"/>
              <a:t>In professionalising apprenticeships</a:t>
            </a:r>
          </a:p>
          <a:p>
            <a:endParaRPr lang="en-GB" b="1" dirty="0"/>
          </a:p>
        </p:txBody>
      </p:sp>
    </p:spTree>
    <p:extLst>
      <p:ext uri="{BB962C8B-B14F-4D97-AF65-F5344CB8AC3E}">
        <p14:creationId xmlns:p14="http://schemas.microsoft.com/office/powerpoint/2010/main" val="228923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BF0ECD-8A8A-488D-BAE8-9F89FD72E2B5}" type="slidenum">
              <a:rPr lang="en-GB" smtClean="0"/>
              <a:t>5</a:t>
            </a:fld>
            <a:endParaRPr lang="en-GB"/>
          </a:p>
        </p:txBody>
      </p:sp>
    </p:spTree>
    <p:extLst>
      <p:ext uri="{BB962C8B-B14F-4D97-AF65-F5344CB8AC3E}">
        <p14:creationId xmlns:p14="http://schemas.microsoft.com/office/powerpoint/2010/main" val="26499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If I employ a Nurse Degree Apprentice how much funding do I receive and how much is new funding?</a:t>
            </a:r>
            <a:endParaRPr lang="en-GB" sz="12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Existing funding – Apprenticeship Programme - ongoing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an NHS employer or employer commissioned to provide NHS services, you will continue to receive access to the existing apprenticeship programme funding which will</a:t>
            </a:r>
            <a:r>
              <a:rPr lang="en-GB" sz="1200" b="1" kern="1200" dirty="0">
                <a:solidFill>
                  <a:schemeClr val="tx1"/>
                </a:solidFill>
                <a:effectLst/>
                <a:latin typeface="+mn-lt"/>
                <a:ea typeface="+mn-ea"/>
                <a:cs typeface="+mn-cs"/>
              </a:rPr>
              <a:t> </a:t>
            </a:r>
            <a:r>
              <a:rPr lang="en-GB" sz="1200" b="1" u="sng" kern="1200" dirty="0">
                <a:solidFill>
                  <a:schemeClr val="tx1"/>
                </a:solidFill>
                <a:effectLst/>
                <a:latin typeface="+mn-lt"/>
                <a:ea typeface="+mn-ea"/>
                <a:cs typeface="+mn-cs"/>
              </a:rPr>
              <a:t>cover all training and education costs and clinical placement costs.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 will need to meet salary costs of an apprentice themselves.]</a:t>
            </a:r>
          </a:p>
          <a:p>
            <a:r>
              <a:rPr lang="en-GB" sz="1200" kern="1200" dirty="0">
                <a:solidFill>
                  <a:schemeClr val="tx1"/>
                </a:solidFill>
                <a:effectLst/>
                <a:latin typeface="+mn-lt"/>
                <a:ea typeface="+mn-ea"/>
                <a:cs typeface="+mn-cs"/>
              </a:rPr>
              <a:t>Furthermore, there </a:t>
            </a:r>
            <a:r>
              <a:rPr lang="en-GB" sz="1200" b="1" kern="1200" dirty="0">
                <a:solidFill>
                  <a:schemeClr val="tx1"/>
                </a:solidFill>
                <a:effectLst/>
                <a:latin typeface="+mn-lt"/>
                <a:ea typeface="+mn-ea"/>
                <a:cs typeface="+mn-cs"/>
              </a:rPr>
              <a:t>is an existing</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£1k payment</a:t>
            </a:r>
            <a:r>
              <a:rPr lang="en-GB" sz="1200" kern="1200" dirty="0">
                <a:solidFill>
                  <a:schemeClr val="tx1"/>
                </a:solidFill>
                <a:effectLst/>
                <a:latin typeface="+mn-lt"/>
                <a:ea typeface="+mn-ea"/>
                <a:cs typeface="+mn-cs"/>
              </a:rPr>
              <a:t> the government already provides to employers for those apprentices </a:t>
            </a:r>
            <a:r>
              <a:rPr lang="en-GB" sz="1200" b="1" kern="1200" dirty="0">
                <a:solidFill>
                  <a:schemeClr val="tx1"/>
                </a:solidFill>
                <a:effectLst/>
                <a:latin typeface="+mn-lt"/>
                <a:ea typeface="+mn-ea"/>
                <a:cs typeface="+mn-cs"/>
              </a:rPr>
              <a:t>aged under 25 with an Education, Health and Care Plan</a:t>
            </a:r>
            <a:r>
              <a:rPr lang="en-GB" sz="1200" kern="1200" dirty="0">
                <a:solidFill>
                  <a:schemeClr val="tx1"/>
                </a:solidFill>
                <a:effectLst/>
                <a:latin typeface="+mn-lt"/>
                <a:ea typeface="+mn-ea"/>
                <a:cs typeface="+mn-cs"/>
              </a:rPr>
              <a:t> – where that applies.</a:t>
            </a:r>
          </a:p>
          <a:p>
            <a:r>
              <a:rPr lang="en-GB" sz="1200" kern="1200" dirty="0">
                <a:solidFill>
                  <a:schemeClr val="tx1"/>
                </a:solidFill>
                <a:effectLst/>
                <a:latin typeface="+mn-lt"/>
                <a:ea typeface="+mn-ea"/>
                <a:cs typeface="+mn-cs"/>
              </a:rPr>
              <a:t> </a:t>
            </a:r>
          </a:p>
          <a:p>
            <a:pPr lvl="0"/>
            <a:r>
              <a:rPr lang="en-GB" sz="1200" b="1" i="1" kern="1200" dirty="0">
                <a:solidFill>
                  <a:schemeClr val="tx1"/>
                </a:solidFill>
                <a:effectLst/>
                <a:latin typeface="+mn-lt"/>
                <a:ea typeface="+mn-ea"/>
                <a:cs typeface="+mn-cs"/>
              </a:rPr>
              <a:t>New funding – A Plan for Jobs 2020 [£2k for under 25s, or £1.5k for over 25s up to January 2021]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addition to this DHSC-led support package to Nurse Degree apprenticeships, eligible employers will also benefit from the wider financial package of measures announced on 8</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July as part of HMT’s </a:t>
            </a:r>
            <a:r>
              <a:rPr lang="en-GB" sz="1200" b="1" i="1" kern="1200" dirty="0">
                <a:solidFill>
                  <a:schemeClr val="tx1"/>
                </a:solidFill>
                <a:effectLst/>
                <a:latin typeface="+mn-lt"/>
                <a:ea typeface="+mn-ea"/>
                <a:cs typeface="+mn-cs"/>
              </a:rPr>
              <a:t>‘A Plan for Jobs 2020’</a:t>
            </a:r>
            <a:r>
              <a:rPr lang="en-GB" sz="1200" kern="1200" dirty="0">
                <a:solidFill>
                  <a:schemeClr val="tx1"/>
                </a:solidFill>
                <a:effectLst/>
                <a:latin typeface="+mn-lt"/>
                <a:ea typeface="+mn-ea"/>
                <a:cs typeface="+mn-cs"/>
              </a:rPr>
              <a:t> policy measures.</a:t>
            </a:r>
          </a:p>
          <a:p>
            <a:r>
              <a:rPr lang="en-GB" sz="1200" kern="1200" dirty="0">
                <a:solidFill>
                  <a:schemeClr val="tx1"/>
                </a:solidFill>
                <a:effectLst/>
                <a:latin typeface="+mn-lt"/>
                <a:ea typeface="+mn-ea"/>
                <a:cs typeface="+mn-cs"/>
              </a:rPr>
              <a:t>The plan announced a </a:t>
            </a:r>
            <a:r>
              <a:rPr lang="en-GB" sz="1200" b="1" kern="1200" dirty="0">
                <a:solidFill>
                  <a:schemeClr val="tx1"/>
                </a:solidFill>
                <a:effectLst/>
                <a:latin typeface="+mn-lt"/>
                <a:ea typeface="+mn-ea"/>
                <a:cs typeface="+mn-cs"/>
              </a:rPr>
              <a:t>new payment of £2k</a:t>
            </a:r>
            <a:r>
              <a:rPr lang="en-GB" sz="1200" kern="1200" dirty="0">
                <a:solidFill>
                  <a:schemeClr val="tx1"/>
                </a:solidFill>
                <a:effectLst/>
                <a:latin typeface="+mn-lt"/>
                <a:ea typeface="+mn-ea"/>
                <a:cs typeface="+mn-cs"/>
              </a:rPr>
              <a:t> to employers in England for each new apprentice they hire </a:t>
            </a:r>
            <a:r>
              <a:rPr lang="en-GB" sz="1200" b="1" kern="1200" dirty="0">
                <a:solidFill>
                  <a:schemeClr val="tx1"/>
                </a:solidFill>
                <a:effectLst/>
                <a:latin typeface="+mn-lt"/>
                <a:ea typeface="+mn-ea"/>
                <a:cs typeface="+mn-cs"/>
              </a:rPr>
              <a:t>aged under 25,</a:t>
            </a:r>
            <a:r>
              <a:rPr lang="en-GB" sz="1200" kern="1200" dirty="0">
                <a:solidFill>
                  <a:schemeClr val="tx1"/>
                </a:solidFill>
                <a:effectLst/>
                <a:latin typeface="+mn-lt"/>
                <a:ea typeface="+mn-ea"/>
                <a:cs typeface="+mn-cs"/>
              </a:rPr>
              <a:t> and a </a:t>
            </a:r>
            <a:r>
              <a:rPr lang="en-GB" sz="1200" b="1" kern="1200" dirty="0">
                <a:solidFill>
                  <a:schemeClr val="tx1"/>
                </a:solidFill>
                <a:effectLst/>
                <a:latin typeface="+mn-lt"/>
                <a:ea typeface="+mn-ea"/>
                <a:cs typeface="+mn-cs"/>
              </a:rPr>
              <a:t>£1.5k payment for each new apprentice</a:t>
            </a:r>
            <a:r>
              <a:rPr lang="en-GB" sz="1200" kern="1200" dirty="0">
                <a:solidFill>
                  <a:schemeClr val="tx1"/>
                </a:solidFill>
                <a:effectLst/>
                <a:latin typeface="+mn-lt"/>
                <a:ea typeface="+mn-ea"/>
                <a:cs typeface="+mn-cs"/>
              </a:rPr>
              <a:t> they hire aged </a:t>
            </a:r>
            <a:r>
              <a:rPr lang="en-GB" sz="1200" b="1" kern="1200" dirty="0">
                <a:solidFill>
                  <a:schemeClr val="tx1"/>
                </a:solidFill>
                <a:effectLst/>
                <a:latin typeface="+mn-lt"/>
                <a:ea typeface="+mn-ea"/>
                <a:cs typeface="+mn-cs"/>
              </a:rPr>
              <a:t>25 and over</a:t>
            </a:r>
            <a:r>
              <a:rPr lang="en-GB" sz="1200" kern="1200" dirty="0">
                <a:solidFill>
                  <a:schemeClr val="tx1"/>
                </a:solidFill>
                <a:effectLst/>
                <a:latin typeface="+mn-lt"/>
                <a:ea typeface="+mn-ea"/>
                <a:cs typeface="+mn-cs"/>
              </a:rPr>
              <a:t>, from 1st August 2020 to 31st January 2021.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i="1" kern="1200" dirty="0">
                <a:solidFill>
                  <a:schemeClr val="tx1"/>
                </a:solidFill>
                <a:effectLst/>
                <a:latin typeface="+mn-lt"/>
                <a:ea typeface="+mn-ea"/>
                <a:cs typeface="+mn-cs"/>
              </a:rPr>
              <a:t>New funding – Registered Nurse Degree apprentices £8.3k incentive funding, 2020/21 to 2023/24</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support employers of nurse degree apprentices</a:t>
            </a:r>
            <a:r>
              <a:rPr lang="en-GB" sz="1200" b="1" kern="1200" dirty="0">
                <a:solidFill>
                  <a:schemeClr val="tx1"/>
                </a:solidFill>
                <a:effectLst/>
                <a:latin typeface="+mn-lt"/>
                <a:ea typeface="+mn-ea"/>
                <a:cs typeface="+mn-cs"/>
              </a:rPr>
              <a:t>, £8.3k</a:t>
            </a:r>
            <a:r>
              <a:rPr lang="en-GB" sz="1200" kern="1200" dirty="0">
                <a:solidFill>
                  <a:schemeClr val="tx1"/>
                </a:solidFill>
                <a:effectLst/>
                <a:latin typeface="+mn-lt"/>
                <a:ea typeface="+mn-ea"/>
                <a:cs typeface="+mn-cs"/>
              </a:rPr>
              <a:t> is available to an employer </a:t>
            </a:r>
            <a:r>
              <a:rPr lang="en-GB" sz="1200" b="1" kern="1200" dirty="0">
                <a:solidFill>
                  <a:schemeClr val="tx1"/>
                </a:solidFill>
                <a:effectLst/>
                <a:latin typeface="+mn-lt"/>
                <a:ea typeface="+mn-ea"/>
                <a:cs typeface="+mn-cs"/>
              </a:rPr>
              <a:t>each year for each nurse degree apprentice</a:t>
            </a:r>
            <a:r>
              <a:rPr lang="en-GB" sz="1200" kern="1200" dirty="0">
                <a:solidFill>
                  <a:schemeClr val="tx1"/>
                </a:solidFill>
                <a:effectLst/>
                <a:latin typeface="+mn-lt"/>
                <a:ea typeface="+mn-ea"/>
                <a:cs typeface="+mn-cs"/>
              </a:rPr>
              <a:t> that they employ, over the four years of the programme. </a:t>
            </a:r>
          </a:p>
          <a:p>
            <a:r>
              <a:rPr lang="en-GB" sz="1200" kern="1200" dirty="0">
                <a:solidFill>
                  <a:schemeClr val="tx1"/>
                </a:solidFill>
                <a:effectLst/>
                <a:latin typeface="+mn-lt"/>
                <a:ea typeface="+mn-ea"/>
                <a:cs typeface="+mn-cs"/>
              </a:rPr>
              <a:t>This applies to existing nurse degree apprentices and any new nurse degree apprentices an employer takes on. </a:t>
            </a:r>
          </a:p>
          <a:p>
            <a:r>
              <a:rPr lang="en-GB" sz="1200" kern="1200" dirty="0">
                <a:solidFill>
                  <a:schemeClr val="tx1"/>
                </a:solidFill>
                <a:effectLst/>
                <a:latin typeface="+mn-lt"/>
                <a:ea typeface="+mn-ea"/>
                <a:cs typeface="+mn-cs"/>
              </a:rPr>
              <a:t>Payment will be made in two instalments: once at the point a Nurse Degree apprentice starts in their employment (or start of the academic year if already on programme), and a second payment is made later in the academic year, </a:t>
            </a:r>
            <a:r>
              <a:rPr lang="en-GB" sz="1200" b="1" kern="1200" dirty="0">
                <a:solidFill>
                  <a:schemeClr val="tx1"/>
                </a:solidFill>
                <a:effectLst/>
                <a:latin typeface="+mn-lt"/>
                <a:ea typeface="+mn-ea"/>
                <a:cs typeface="+mn-cs"/>
              </a:rPr>
              <a:t>(totalling £8.3k).</a:t>
            </a:r>
            <a:r>
              <a:rPr lang="en-GB" sz="1200" kern="1200" dirty="0">
                <a:solidFill>
                  <a:schemeClr val="tx1"/>
                </a:solidFill>
                <a:effectLst/>
                <a:latin typeface="+mn-lt"/>
                <a:ea typeface="+mn-ea"/>
                <a:cs typeface="+mn-cs"/>
              </a:rPr>
              <a:t> </a:t>
            </a:r>
          </a:p>
          <a:p>
            <a:endParaRPr lang="en-GB" b="1" dirty="0"/>
          </a:p>
        </p:txBody>
      </p:sp>
    </p:spTree>
    <p:extLst>
      <p:ext uri="{BB962C8B-B14F-4D97-AF65-F5344CB8AC3E}">
        <p14:creationId xmlns:p14="http://schemas.microsoft.com/office/powerpoint/2010/main" val="17328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225237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2600" dirty="0">
                <a:latin typeface="Arial" panose="020B0604020202020204" pitchFamily="34" charset="0"/>
                <a:cs typeface="Arial" panose="020B0604020202020204" pitchFamily="34" charset="0"/>
              </a:rPr>
              <a:t>We will circulate an expression of interest (EOI) pack after todays meeting.</a:t>
            </a:r>
            <a:endParaRPr lang="en-GB" sz="2600" b="1" dirty="0">
              <a:latin typeface="Arial" panose="020B0604020202020204" pitchFamily="34" charset="0"/>
              <a:cs typeface="Arial" panose="020B0604020202020204" pitchFamily="34" charset="0"/>
            </a:endParaRPr>
          </a:p>
          <a:p>
            <a:pPr lvl="1"/>
            <a:r>
              <a:rPr lang="en-US" sz="2600" b="1" dirty="0">
                <a:latin typeface="Arial" panose="020B0604020202020204" pitchFamily="34" charset="0"/>
                <a:cs typeface="Arial" panose="020B0604020202020204" pitchFamily="34" charset="0"/>
              </a:rPr>
              <a:t>First collection of your EOI’s on 7</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October 2020</a:t>
            </a:r>
            <a:endParaRPr lang="en-GB" sz="26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1BF0ECD-8A8A-488D-BAE8-9F89FD72E2B5}" type="slidenum">
              <a:rPr lang="en-GB" smtClean="0"/>
              <a:t>11</a:t>
            </a:fld>
            <a:endParaRPr lang="en-GB"/>
          </a:p>
        </p:txBody>
      </p:sp>
    </p:spTree>
    <p:extLst>
      <p:ext uri="{BB962C8B-B14F-4D97-AF65-F5344CB8AC3E}">
        <p14:creationId xmlns:p14="http://schemas.microsoft.com/office/powerpoint/2010/main" val="206912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157881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2184-1719-4A77-9C46-0A069FA60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BE4214-50E0-4491-AD7C-574DE2704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6D2B34-AE5B-4A7D-94E7-3FC86BDD3D21}"/>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5" name="Footer Placeholder 4">
            <a:extLst>
              <a:ext uri="{FF2B5EF4-FFF2-40B4-BE49-F238E27FC236}">
                <a16:creationId xmlns:a16="http://schemas.microsoft.com/office/drawing/2014/main" id="{0222F6AC-BEBF-4B5A-801E-9C391B39AD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0AA07-CD93-4FBD-8FB2-F8297E506541}"/>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148408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C6E8-BB28-4DC7-A0FB-6AD334DC8C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C50953-09EF-4CE6-9BD5-4E70AD82B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32A20-4EAE-4254-9973-3E39304B278D}"/>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5" name="Footer Placeholder 4">
            <a:extLst>
              <a:ext uri="{FF2B5EF4-FFF2-40B4-BE49-F238E27FC236}">
                <a16:creationId xmlns:a16="http://schemas.microsoft.com/office/drawing/2014/main" id="{5BE33AAC-6544-477F-A4EC-A65638F87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09433-58DB-416A-B9D1-0061E1866D00}"/>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252097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78ED3-862F-4CAE-A0E3-B8DF42AB47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37F67D-DD93-4C69-9B67-3C9501E166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70CC5A-F437-4068-A303-5111C031EE8C}"/>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5" name="Footer Placeholder 4">
            <a:extLst>
              <a:ext uri="{FF2B5EF4-FFF2-40B4-BE49-F238E27FC236}">
                <a16:creationId xmlns:a16="http://schemas.microsoft.com/office/drawing/2014/main" id="{3946C98B-5B70-4F87-9964-8CC55B6700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9E77F-4030-4E26-85E8-ED6C6CC3C994}"/>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104293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lide title and text">
    <p:spTree>
      <p:nvGrpSpPr>
        <p:cNvPr id="1" name=""/>
        <p:cNvGrpSpPr/>
        <p:nvPr/>
      </p:nvGrpSpPr>
      <p:grpSpPr>
        <a:xfrm>
          <a:off x="0" y="0"/>
          <a:ext cx="0" cy="0"/>
          <a:chOff x="0" y="0"/>
          <a:chExt cx="0" cy="0"/>
        </a:xfrm>
      </p:grpSpPr>
      <p:pic>
        <p:nvPicPr>
          <p:cNvPr id="22" name="image1.jpeg"/>
          <p:cNvPicPr>
            <a:picLocks noChangeAspect="1"/>
          </p:cNvPicPr>
          <p:nvPr/>
        </p:nvPicPr>
        <p:blipFill>
          <a:blip r:embed="rId2"/>
          <a:stretch>
            <a:fillRect/>
          </a:stretch>
        </p:blipFill>
        <p:spPr>
          <a:xfrm>
            <a:off x="7611872" y="360000"/>
            <a:ext cx="4133089" cy="615697"/>
          </a:xfrm>
          <a:prstGeom prst="rect">
            <a:avLst/>
          </a:prstGeom>
          <a:ln w="12700">
            <a:miter lim="400000"/>
          </a:ln>
        </p:spPr>
      </p:pic>
      <p:sp>
        <p:nvSpPr>
          <p:cNvPr id="23" name="Shape 23"/>
          <p:cNvSpPr/>
          <p:nvPr/>
        </p:nvSpPr>
        <p:spPr>
          <a:xfrm>
            <a:off x="0" y="6227379"/>
            <a:ext cx="12192000" cy="630622"/>
          </a:xfrm>
          <a:prstGeom prst="rect">
            <a:avLst/>
          </a:prstGeom>
          <a:solidFill>
            <a:srgbClr val="F2F2F2"/>
          </a:solidFill>
          <a:ln w="12700">
            <a:miter lim="400000"/>
          </a:ln>
        </p:spPr>
        <p:txBody>
          <a:bodyPr lIns="45719" rIns="45719" anchor="ctr"/>
          <a:lstStyle/>
          <a:p>
            <a:pPr algn="ctr">
              <a:defRPr>
                <a:solidFill>
                  <a:srgbClr val="FFFFFF"/>
                </a:solidFill>
              </a:defRPr>
            </a:pPr>
            <a:endParaRPr sz="1800"/>
          </a:p>
        </p:txBody>
      </p:sp>
      <p:pic>
        <p:nvPicPr>
          <p:cNvPr id="24" name="image2.tif"/>
          <p:cNvPicPr>
            <a:picLocks noChangeAspect="1"/>
          </p:cNvPicPr>
          <p:nvPr/>
        </p:nvPicPr>
        <p:blipFill>
          <a:blip r:embed="rId3"/>
          <a:stretch>
            <a:fillRect/>
          </a:stretch>
        </p:blipFill>
        <p:spPr>
          <a:xfrm>
            <a:off x="0" y="6189289"/>
            <a:ext cx="12192000" cy="254001"/>
          </a:xfrm>
          <a:prstGeom prst="rect">
            <a:avLst/>
          </a:prstGeom>
          <a:ln w="12700">
            <a:miter lim="400000"/>
          </a:ln>
        </p:spPr>
      </p:pic>
      <p:sp>
        <p:nvSpPr>
          <p:cNvPr id="25" name="Shape 25"/>
          <p:cNvSpPr>
            <a:spLocks noGrp="1"/>
          </p:cNvSpPr>
          <p:nvPr>
            <p:ph type="title"/>
          </p:nvPr>
        </p:nvSpPr>
        <p:spPr>
          <a:xfrm>
            <a:off x="609600" y="1177925"/>
            <a:ext cx="10363200" cy="679450"/>
          </a:xfrm>
          <a:prstGeom prst="rect">
            <a:avLst/>
          </a:prstGeom>
        </p:spPr>
        <p:txBody>
          <a:bodyPr anchor="t">
            <a:normAutofit/>
          </a:bodyPr>
          <a:lstStyle>
            <a:lvl1pPr algn="l">
              <a:defRPr sz="3600" b="1">
                <a:solidFill>
                  <a:srgbClr val="A00054"/>
                </a:solidFill>
              </a:defRPr>
            </a:lvl1pPr>
          </a:lstStyle>
          <a:p>
            <a:r>
              <a:t>Title Text</a:t>
            </a:r>
          </a:p>
        </p:txBody>
      </p:sp>
      <p:sp>
        <p:nvSpPr>
          <p:cNvPr id="26" name="Shape 26"/>
          <p:cNvSpPr>
            <a:spLocks noGrp="1"/>
          </p:cNvSpPr>
          <p:nvPr>
            <p:ph type="body" idx="1"/>
          </p:nvPr>
        </p:nvSpPr>
        <p:spPr>
          <a:xfrm>
            <a:off x="609601" y="1954925"/>
            <a:ext cx="10452100" cy="3720663"/>
          </a:xfrm>
          <a:prstGeom prst="rect">
            <a:avLst/>
          </a:prstGeom>
        </p:spPr>
        <p:txBody>
          <a:bodyPr>
            <a:normAutofit/>
          </a:bodyPr>
          <a:lstStyle>
            <a:lvl1pPr>
              <a:spcBef>
                <a:spcPts val="500"/>
              </a:spcBef>
              <a:defRPr sz="2400"/>
            </a:lvl1pPr>
            <a:lvl2pPr marL="742950" indent="-285750">
              <a:spcBef>
                <a:spcPts val="500"/>
              </a:spcBef>
              <a:defRPr sz="2400"/>
            </a:lvl2pPr>
            <a:lvl3pPr marL="1143000" indent="-228600">
              <a:spcBef>
                <a:spcPts val="500"/>
              </a:spcBef>
              <a:defRPr sz="2400"/>
            </a:lvl3pPr>
            <a:lvl4pPr marL="1600200" indent="-228600">
              <a:spcBef>
                <a:spcPts val="500"/>
              </a:spcBef>
              <a:defRPr sz="2400"/>
            </a:lvl4pPr>
            <a:lvl5pPr marL="2057400" indent="-228600">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52473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512A-3EB4-43B8-8D19-3A0E7B85B9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A33660-B05D-4762-A191-544671751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A7B989-8890-4C53-A17F-9CBBE20876FB}"/>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5" name="Footer Placeholder 4">
            <a:extLst>
              <a:ext uri="{FF2B5EF4-FFF2-40B4-BE49-F238E27FC236}">
                <a16:creationId xmlns:a16="http://schemas.microsoft.com/office/drawing/2014/main" id="{BAF0FE17-AE1A-4483-8214-0DA46C35C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57F37A-8B08-4A00-970E-561593FBD43B}"/>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187059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9C25-DAF0-4AAF-B9F9-5836D567B0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4616B5-4153-4D15-9106-098C34C87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4BCCD-5898-4A75-B7CC-9077CA409255}"/>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5" name="Footer Placeholder 4">
            <a:extLst>
              <a:ext uri="{FF2B5EF4-FFF2-40B4-BE49-F238E27FC236}">
                <a16:creationId xmlns:a16="http://schemas.microsoft.com/office/drawing/2014/main" id="{CA812127-BE6C-4CE1-B723-EB91454EC9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FE6AAF-2589-46DA-8AB9-38F2FAE7BA88}"/>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425281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9788-744D-4155-ACA6-5988444BE4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4EC826-5CAC-4085-B86C-7567109C4A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C82BF9-3539-454F-9637-484A458A84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19FE33-8B39-4B6E-99E1-D9225646AB34}"/>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6" name="Footer Placeholder 5">
            <a:extLst>
              <a:ext uri="{FF2B5EF4-FFF2-40B4-BE49-F238E27FC236}">
                <a16:creationId xmlns:a16="http://schemas.microsoft.com/office/drawing/2014/main" id="{BCD1F025-45DE-4568-B55D-536F7E0C58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8CB7F-D913-4230-8D86-F254AF0A6070}"/>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60935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B7B2-AC99-425D-A373-8697370904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9AF671-5E79-478A-AEEB-4EC8DC670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AAA9F-3C83-457A-A7AA-6FF5EDA197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86F601-D7E2-4E1D-9726-EE3F39756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27D6F1-85D0-4923-B712-5F17F6D5B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A7D1F2-38DF-4ECC-8579-151238FFF745}"/>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8" name="Footer Placeholder 7">
            <a:extLst>
              <a:ext uri="{FF2B5EF4-FFF2-40B4-BE49-F238E27FC236}">
                <a16:creationId xmlns:a16="http://schemas.microsoft.com/office/drawing/2014/main" id="{FBE6E6B4-AE9E-4A28-8500-03210D1D48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9F8516-12CD-499F-83BC-32C3D44A2534}"/>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17529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AC43-AFD9-49CB-A93A-C5B309C0D0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347528-392D-4BBF-855A-3E26266DA0E2}"/>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4" name="Footer Placeholder 3">
            <a:extLst>
              <a:ext uri="{FF2B5EF4-FFF2-40B4-BE49-F238E27FC236}">
                <a16:creationId xmlns:a16="http://schemas.microsoft.com/office/drawing/2014/main" id="{5410A376-57D1-4B42-9CFA-AD486F9A95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44D0BF-063A-4404-82D9-F78E6975C0BB}"/>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118178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24D39-0B06-47DF-A758-DFC06EC85F3A}"/>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3" name="Footer Placeholder 2">
            <a:extLst>
              <a:ext uri="{FF2B5EF4-FFF2-40B4-BE49-F238E27FC236}">
                <a16:creationId xmlns:a16="http://schemas.microsoft.com/office/drawing/2014/main" id="{A9E87927-BF12-4AA7-8824-9FC031A98A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25F5DF-EDF9-4162-8D3B-C323C751EDF9}"/>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189780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8322-53C0-4821-8752-7EDAC1730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6B3397-4145-4F03-BC4D-996366820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5F0442-9977-468F-8C26-BCD301B80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7863C-723D-43F2-B91B-132812E40E08}"/>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6" name="Footer Placeholder 5">
            <a:extLst>
              <a:ext uri="{FF2B5EF4-FFF2-40B4-BE49-F238E27FC236}">
                <a16:creationId xmlns:a16="http://schemas.microsoft.com/office/drawing/2014/main" id="{B8C48052-1A2E-4FA4-B002-61D8DEC780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0F3A99-F7F5-453F-9C5D-5F7C3FAE1E87}"/>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271463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F246-EB61-478C-BD24-7A63A5F99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5E4E42-E4FA-45C5-9358-80500519C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74DB40-D494-4BFE-8065-5BF56A6D6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D3DDD-8148-47E4-96B1-55EE7FD0E17F}"/>
              </a:ext>
            </a:extLst>
          </p:cNvPr>
          <p:cNvSpPr>
            <a:spLocks noGrp="1"/>
          </p:cNvSpPr>
          <p:nvPr>
            <p:ph type="dt" sz="half" idx="10"/>
          </p:nvPr>
        </p:nvSpPr>
        <p:spPr/>
        <p:txBody>
          <a:bodyPr/>
          <a:lstStyle/>
          <a:p>
            <a:fld id="{96B1D721-F42A-4B93-B0E3-1D347AEDE396}" type="datetimeFigureOut">
              <a:rPr lang="en-GB" smtClean="0"/>
              <a:t>07/09/2020</a:t>
            </a:fld>
            <a:endParaRPr lang="en-GB"/>
          </a:p>
        </p:txBody>
      </p:sp>
      <p:sp>
        <p:nvSpPr>
          <p:cNvPr id="6" name="Footer Placeholder 5">
            <a:extLst>
              <a:ext uri="{FF2B5EF4-FFF2-40B4-BE49-F238E27FC236}">
                <a16:creationId xmlns:a16="http://schemas.microsoft.com/office/drawing/2014/main" id="{8172C438-35C4-449F-8AD2-3136E97A9B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5E702E-F629-4988-8B80-CD9B3FDBF47E}"/>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196920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E6080B-1EEB-44A7-8E94-6553F99DB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1CFC6A-DA52-402F-AE15-41DDBA139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E90C30-85B2-4717-B203-060B41A451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1D721-F42A-4B93-B0E3-1D347AEDE396}" type="datetimeFigureOut">
              <a:rPr lang="en-GB" smtClean="0"/>
              <a:t>07/09/2020</a:t>
            </a:fld>
            <a:endParaRPr lang="en-GB"/>
          </a:p>
        </p:txBody>
      </p:sp>
      <p:sp>
        <p:nvSpPr>
          <p:cNvPr id="5" name="Footer Placeholder 4">
            <a:extLst>
              <a:ext uri="{FF2B5EF4-FFF2-40B4-BE49-F238E27FC236}">
                <a16:creationId xmlns:a16="http://schemas.microsoft.com/office/drawing/2014/main" id="{DCD75F70-FA10-4F95-B019-06FB58158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44D191-FE99-4289-8D89-345E7FDB4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94D00-1A47-4589-B8D9-C57D1AA63FA1}" type="slidenum">
              <a:rPr lang="en-GB" smtClean="0"/>
              <a:t>‹#›</a:t>
            </a:fld>
            <a:endParaRPr lang="en-GB"/>
          </a:p>
        </p:txBody>
      </p:sp>
    </p:spTree>
    <p:extLst>
      <p:ext uri="{BB962C8B-B14F-4D97-AF65-F5344CB8AC3E}">
        <p14:creationId xmlns:p14="http://schemas.microsoft.com/office/powerpoint/2010/main" val="223181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simon.dennis@nhs.net"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haso.skillsforhealth.org.uk/skills-for-lif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bksb.co.uk/bksb-for-nh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nursingapprenticeproject@hee.nhs.uk"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haso.skillsforhealth.org.uk/news/health-education-england-relationship-managers-meet-the-tea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pic>
        <p:nvPicPr>
          <p:cNvPr id="9" name="Picture 8">
            <a:extLst>
              <a:ext uri="{FF2B5EF4-FFF2-40B4-BE49-F238E27FC236}">
                <a16:creationId xmlns:a16="http://schemas.microsoft.com/office/drawing/2014/main" id="{41097796-393F-468B-B1F0-60F2615094A1}"/>
              </a:ext>
            </a:extLst>
          </p:cNvPr>
          <p:cNvPicPr>
            <a:picLocks noChangeAspect="1"/>
          </p:cNvPicPr>
          <p:nvPr/>
        </p:nvPicPr>
        <p:blipFill rotWithShape="1">
          <a:blip r:embed="rId3">
            <a:extLst>
              <a:ext uri="{28A0092B-C50C-407E-A947-70E740481C1C}">
                <a14:useLocalDpi xmlns:a14="http://schemas.microsoft.com/office/drawing/2010/main" val="0"/>
              </a:ext>
            </a:extLst>
          </a:blip>
          <a:srcRect l="22888" t="2920" r="16666" b="35983"/>
          <a:stretch/>
        </p:blipFill>
        <p:spPr>
          <a:xfrm>
            <a:off x="6075758" y="3103678"/>
            <a:ext cx="4618047" cy="3116054"/>
          </a:xfrm>
          <a:prstGeom prst="rect">
            <a:avLst/>
          </a:prstGeom>
        </p:spPr>
      </p:pic>
      <p:pic>
        <p:nvPicPr>
          <p:cNvPr id="10" name="Picture 4" descr="https://htmltopdf.hee.nhs.uk/img/nhs/template-thumbnails/facebook-instagram-mark-abel.jpg">
            <a:extLst>
              <a:ext uri="{FF2B5EF4-FFF2-40B4-BE49-F238E27FC236}">
                <a16:creationId xmlns:a16="http://schemas.microsoft.com/office/drawing/2014/main" id="{9B5B8C67-BA6E-466F-91C6-84A6C9B3C1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42" t="1388" r="14521" b="48612"/>
          <a:stretch/>
        </p:blipFill>
        <p:spPr bwMode="auto">
          <a:xfrm>
            <a:off x="1457709" y="3103679"/>
            <a:ext cx="4618049" cy="31160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4499BF7-7815-4C5C-BE36-E339D0AD7EA8}"/>
              </a:ext>
            </a:extLst>
          </p:cNvPr>
          <p:cNvPicPr>
            <a:picLocks noChangeAspect="1"/>
          </p:cNvPicPr>
          <p:nvPr/>
        </p:nvPicPr>
        <p:blipFill>
          <a:blip r:embed="rId5"/>
          <a:stretch>
            <a:fillRect/>
          </a:stretch>
        </p:blipFill>
        <p:spPr>
          <a:xfrm>
            <a:off x="1927819" y="2353475"/>
            <a:ext cx="8336362" cy="892044"/>
          </a:xfrm>
          <a:prstGeom prst="rect">
            <a:avLst/>
          </a:prstGeom>
        </p:spPr>
      </p:pic>
      <p:sp>
        <p:nvSpPr>
          <p:cNvPr id="13" name="TextBox 12">
            <a:extLst>
              <a:ext uri="{FF2B5EF4-FFF2-40B4-BE49-F238E27FC236}">
                <a16:creationId xmlns:a16="http://schemas.microsoft.com/office/drawing/2014/main" id="{B4D1CDCF-E46F-43D4-91D8-567EFE4C91E1}"/>
              </a:ext>
            </a:extLst>
          </p:cNvPr>
          <p:cNvSpPr txBox="1"/>
          <p:nvPr/>
        </p:nvSpPr>
        <p:spPr>
          <a:xfrm>
            <a:off x="1927819" y="1068560"/>
            <a:ext cx="8577350" cy="1754326"/>
          </a:xfrm>
          <a:prstGeom prst="rect">
            <a:avLst/>
          </a:prstGeom>
          <a:noFill/>
        </p:spPr>
        <p:txBody>
          <a:bodyPr wrap="square" rtlCol="0">
            <a:spAutoFit/>
          </a:bodyPr>
          <a:lstStyle/>
          <a:p>
            <a:pPr algn="ctr"/>
            <a:r>
              <a:rPr lang="en-GB" sz="3600" b="1" dirty="0">
                <a:solidFill>
                  <a:srgbClr val="A00054"/>
                </a:solidFill>
              </a:rPr>
              <a:t>Stakeholder Engagement Event </a:t>
            </a:r>
          </a:p>
          <a:p>
            <a:pPr algn="ctr"/>
            <a:r>
              <a:rPr lang="en-GB" sz="3600" b="1" dirty="0">
                <a:solidFill>
                  <a:srgbClr val="A00054"/>
                </a:solidFill>
              </a:rPr>
              <a:t> Registered Nursing Degree Apprenticeships</a:t>
            </a:r>
          </a:p>
          <a:p>
            <a:pPr algn="ctr"/>
            <a:r>
              <a:rPr lang="en-GB" sz="3600" b="1" dirty="0">
                <a:solidFill>
                  <a:srgbClr val="A00054"/>
                </a:solidFill>
              </a:rPr>
              <a:t>2020</a:t>
            </a:r>
          </a:p>
        </p:txBody>
      </p:sp>
    </p:spTree>
    <p:extLst>
      <p:ext uri="{BB962C8B-B14F-4D97-AF65-F5344CB8AC3E}">
        <p14:creationId xmlns:p14="http://schemas.microsoft.com/office/powerpoint/2010/main" val="3357192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6528-BEAA-4431-84DC-46079D60B501}"/>
              </a:ext>
            </a:extLst>
          </p:cNvPr>
          <p:cNvSpPr>
            <a:spLocks noGrp="1"/>
          </p:cNvSpPr>
          <p:nvPr>
            <p:ph type="title"/>
          </p:nvPr>
        </p:nvSpPr>
        <p:spPr>
          <a:xfrm>
            <a:off x="286871" y="478505"/>
            <a:ext cx="10363200" cy="679450"/>
          </a:xfrm>
        </p:spPr>
        <p:txBody>
          <a:bodyPr>
            <a:normAutofit/>
          </a:bodyPr>
          <a:lstStyle/>
          <a:p>
            <a:r>
              <a:rPr lang="en-US" sz="2800" dirty="0">
                <a:latin typeface="Arial" panose="020B0604020202020204" pitchFamily="34" charset="0"/>
                <a:cs typeface="Arial" panose="020B0604020202020204" pitchFamily="34" charset="0"/>
              </a:rPr>
              <a:t>Summary Funding table</a:t>
            </a:r>
            <a:endParaRPr lang="en-GB"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C41A7D5-3DFC-4C3C-977D-97B12BF06FA7}"/>
              </a:ext>
            </a:extLst>
          </p:cNvPr>
          <p:cNvSpPr>
            <a:spLocks noGrp="1"/>
          </p:cNvSpPr>
          <p:nvPr>
            <p:ph type="body" idx="1"/>
          </p:nvPr>
        </p:nvSpPr>
        <p:spPr/>
        <p:txBody>
          <a:bodyPr/>
          <a:lstStyle/>
          <a:p>
            <a:endParaRPr lang="en-GB"/>
          </a:p>
        </p:txBody>
      </p:sp>
      <p:graphicFrame>
        <p:nvGraphicFramePr>
          <p:cNvPr id="5" name="Table 4">
            <a:extLst>
              <a:ext uri="{FF2B5EF4-FFF2-40B4-BE49-F238E27FC236}">
                <a16:creationId xmlns:a16="http://schemas.microsoft.com/office/drawing/2014/main" id="{E07E9CE0-607A-406C-BCF1-FB2A278827C7}"/>
              </a:ext>
            </a:extLst>
          </p:cNvPr>
          <p:cNvGraphicFramePr>
            <a:graphicFrameLocks noGrp="1"/>
          </p:cNvGraphicFramePr>
          <p:nvPr>
            <p:extLst>
              <p:ext uri="{D42A27DB-BD31-4B8C-83A1-F6EECF244321}">
                <p14:modId xmlns:p14="http://schemas.microsoft.com/office/powerpoint/2010/main" val="2710995985"/>
              </p:ext>
            </p:extLst>
          </p:nvPr>
        </p:nvGraphicFramePr>
        <p:xfrm>
          <a:off x="609601" y="1045495"/>
          <a:ext cx="10936942" cy="5547360"/>
        </p:xfrm>
        <a:graphic>
          <a:graphicData uri="http://schemas.openxmlformats.org/drawingml/2006/table">
            <a:tbl>
              <a:tblPr firstRow="1" bandRow="1">
                <a:tableStyleId>{5C22544A-7EE6-4342-B048-85BDC9FD1C3A}</a:tableStyleId>
              </a:tblPr>
              <a:tblGrid>
                <a:gridCol w="2175889">
                  <a:extLst>
                    <a:ext uri="{9D8B030D-6E8A-4147-A177-3AD203B41FA5}">
                      <a16:colId xmlns:a16="http://schemas.microsoft.com/office/drawing/2014/main" val="1643127038"/>
                    </a:ext>
                  </a:extLst>
                </a:gridCol>
                <a:gridCol w="2729603">
                  <a:extLst>
                    <a:ext uri="{9D8B030D-6E8A-4147-A177-3AD203B41FA5}">
                      <a16:colId xmlns:a16="http://schemas.microsoft.com/office/drawing/2014/main" val="2557194097"/>
                    </a:ext>
                  </a:extLst>
                </a:gridCol>
                <a:gridCol w="3649145">
                  <a:extLst>
                    <a:ext uri="{9D8B030D-6E8A-4147-A177-3AD203B41FA5}">
                      <a16:colId xmlns:a16="http://schemas.microsoft.com/office/drawing/2014/main" val="1690123801"/>
                    </a:ext>
                  </a:extLst>
                </a:gridCol>
                <a:gridCol w="2382305">
                  <a:extLst>
                    <a:ext uri="{9D8B030D-6E8A-4147-A177-3AD203B41FA5}">
                      <a16:colId xmlns:a16="http://schemas.microsoft.com/office/drawing/2014/main" val="1582332417"/>
                    </a:ext>
                  </a:extLst>
                </a:gridCol>
              </a:tblGrid>
              <a:tr h="408229">
                <a:tc>
                  <a:txBody>
                    <a:bodyPr/>
                    <a:lstStyle/>
                    <a:p>
                      <a:r>
                        <a:rPr lang="en-GB" sz="1400" b="1" dirty="0">
                          <a:solidFill>
                            <a:schemeClr val="tx1"/>
                          </a:solidFill>
                          <a:latin typeface="Arial" panose="020B0604020202020204" pitchFamily="34" charset="0"/>
                          <a:cs typeface="Arial" panose="020B0604020202020204" pitchFamily="34" charset="0"/>
                        </a:rPr>
                        <a:t>Name/Type of support package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latin typeface="Arial" panose="020B0604020202020204" pitchFamily="34" charset="0"/>
                          <a:cs typeface="Arial" panose="020B0604020202020204" pitchFamily="34" charset="0"/>
                        </a:rPr>
                        <a:t>Support for 50,000</a:t>
                      </a:r>
                    </a:p>
                    <a:p>
                      <a:r>
                        <a:rPr lang="en-GB" sz="1400" b="1" dirty="0">
                          <a:solidFill>
                            <a:schemeClr val="tx1"/>
                          </a:solidFill>
                          <a:latin typeface="Arial" panose="020B0604020202020204" pitchFamily="34" charset="0"/>
                          <a:cs typeface="Arial" panose="020B0604020202020204" pitchFamily="34" charset="0"/>
                        </a:rPr>
                        <a:t>Nurses target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400" b="1" dirty="0">
                          <a:solidFill>
                            <a:schemeClr val="tx1"/>
                          </a:solidFill>
                          <a:latin typeface="Arial" panose="020B0604020202020204" pitchFamily="34" charset="0"/>
                          <a:cs typeface="Arial" panose="020B0604020202020204" pitchFamily="34" charset="0"/>
                        </a:rPr>
                        <a:t>Support for LD nurses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400" b="1" dirty="0">
                          <a:solidFill>
                            <a:schemeClr val="tx1"/>
                          </a:solidFill>
                          <a:latin typeface="Arial" panose="020B0604020202020204" pitchFamily="34" charset="0"/>
                          <a:cs typeface="Arial" panose="020B0604020202020204" pitchFamily="34" charset="0"/>
                        </a:rPr>
                        <a:t>Covid-19 specific support</a:t>
                      </a:r>
                      <a:br>
                        <a:rPr lang="en-GB" sz="1400" b="1" dirty="0">
                          <a:solidFill>
                            <a:schemeClr val="tx1"/>
                          </a:solidFill>
                          <a:latin typeface="Arial" panose="020B0604020202020204" pitchFamily="34" charset="0"/>
                          <a:cs typeface="Arial" panose="020B0604020202020204" pitchFamily="34" charset="0"/>
                        </a:rPr>
                      </a:br>
                      <a:r>
                        <a:rPr lang="en-GB" sz="1400" b="1" dirty="0">
                          <a:solidFill>
                            <a:schemeClr val="tx1"/>
                          </a:solidFill>
                          <a:latin typeface="Arial" panose="020B0604020202020204" pitchFamily="34" charset="0"/>
                          <a:cs typeface="Arial" panose="020B0604020202020204" pitchFamily="34" charset="0"/>
                        </a:rPr>
                        <a:t>(Not specific to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83396054"/>
                  </a:ext>
                </a:extLst>
              </a:tr>
              <a:tr h="296161">
                <a:tc>
                  <a:txBody>
                    <a:bodyPr/>
                    <a:lstStyle/>
                    <a:p>
                      <a:r>
                        <a:rPr lang="en-GB" sz="1400" b="1" dirty="0">
                          <a:latin typeface="Arial" panose="020B0604020202020204" pitchFamily="34" charset="0"/>
                          <a:cs typeface="Arial" panose="020B0604020202020204"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Dept of Health and Social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400" b="1" dirty="0">
                          <a:latin typeface="Arial" panose="020B0604020202020204" pitchFamily="34" charset="0"/>
                          <a:cs typeface="Arial" panose="020B0604020202020204" pitchFamily="34" charset="0"/>
                        </a:rPr>
                        <a:t>Health Education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400" b="1" dirty="0">
                          <a:latin typeface="Arial" panose="020B0604020202020204" pitchFamily="34" charset="0"/>
                          <a:cs typeface="Arial" panose="020B0604020202020204" pitchFamily="34" charset="0"/>
                        </a:rPr>
                        <a:t>The Treasury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35838082"/>
                  </a:ext>
                </a:extLst>
              </a:tr>
              <a:tr h="1181716">
                <a:tc>
                  <a:txBody>
                    <a:bodyPr/>
                    <a:lstStyle/>
                    <a:p>
                      <a:r>
                        <a:rPr lang="en-GB" sz="1400" b="1" dirty="0">
                          <a:latin typeface="Arial" panose="020B0604020202020204" pitchFamily="34" charset="0"/>
                          <a:cs typeface="Arial" panose="020B0604020202020204" pitchFamily="34" charset="0"/>
                        </a:rPr>
                        <a:t>Amount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latin typeface="Arial" panose="020B0604020202020204" pitchFamily="34" charset="0"/>
                          <a:cs typeface="Arial" panose="020B0604020202020204" pitchFamily="34" charset="0"/>
                        </a:rPr>
                        <a:t>£8,300 per apprentice per year</a:t>
                      </a:r>
                    </a:p>
                    <a:p>
                      <a:endParaRPr lang="en-GB"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400" b="1" dirty="0">
                          <a:latin typeface="Arial" panose="020B0604020202020204" pitchFamily="34" charset="0"/>
                          <a:cs typeface="Arial" panose="020B0604020202020204" pitchFamily="34" charset="0"/>
                        </a:rPr>
                        <a:t>£3,900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400" b="1" dirty="0">
                          <a:latin typeface="Arial" panose="020B0604020202020204" pitchFamily="34" charset="0"/>
                          <a:cs typeface="Arial" panose="020B0604020202020204" pitchFamily="34" charset="0"/>
                        </a:rPr>
                        <a:t>16 – 24 year olds: £2,000</a:t>
                      </a:r>
                    </a:p>
                    <a:p>
                      <a:r>
                        <a:rPr lang="en-GB" sz="1200" b="1" dirty="0">
                          <a:latin typeface="Arial" panose="020B0604020202020204" pitchFamily="34" charset="0"/>
                          <a:cs typeface="Arial" panose="020B0604020202020204" pitchFamily="34" charset="0"/>
                        </a:rPr>
                        <a:t>(In </a:t>
                      </a:r>
                      <a:r>
                        <a:rPr lang="en-GB" sz="1200" b="1" u="sng" dirty="0">
                          <a:latin typeface="Arial" panose="020B0604020202020204" pitchFamily="34" charset="0"/>
                          <a:cs typeface="Arial" panose="020B0604020202020204" pitchFamily="34" charset="0"/>
                        </a:rPr>
                        <a:t>addition</a:t>
                      </a:r>
                      <a:r>
                        <a:rPr lang="en-GB" sz="1200" b="1" u="none" dirty="0">
                          <a:latin typeface="Arial" panose="020B0604020202020204" pitchFamily="34" charset="0"/>
                          <a:cs typeface="Arial" panose="020B0604020202020204" pitchFamily="34" charset="0"/>
                        </a:rPr>
                        <a:t> to </a:t>
                      </a:r>
                      <a:r>
                        <a:rPr lang="en-GB" sz="1200" b="1" i="0" dirty="0">
                          <a:solidFill>
                            <a:srgbClr val="0B0C0C"/>
                          </a:solidFill>
                          <a:effectLst/>
                          <a:latin typeface="Arial" panose="020B0604020202020204" pitchFamily="34" charset="0"/>
                          <a:cs typeface="Arial" panose="020B0604020202020204" pitchFamily="34" charset="0"/>
                        </a:rPr>
                        <a:t>£1,000 for new 16-18-year-olds &amp; under 25s with an Education, Health and Care Plan)</a:t>
                      </a:r>
                      <a:endParaRPr lang="en-GB" sz="12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25 year olds and over: £1,500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42859833"/>
                  </a:ext>
                </a:extLst>
              </a:tr>
              <a:tr h="1138744">
                <a:tc>
                  <a:txBody>
                    <a:bodyPr/>
                    <a:lstStyle/>
                    <a:p>
                      <a:r>
                        <a:rPr lang="en-GB" sz="1400" b="1" dirty="0">
                          <a:latin typeface="Arial" panose="020B0604020202020204" pitchFamily="34" charset="0"/>
                          <a:cs typeface="Arial" panose="020B0604020202020204" pitchFamily="34" charset="0"/>
                        </a:rPr>
                        <a:t>Duration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latin typeface="Arial" panose="020B0604020202020204" pitchFamily="34" charset="0"/>
                          <a:cs typeface="Arial" panose="020B0604020202020204" pitchFamily="34" charset="0"/>
                        </a:rPr>
                        <a:t>Full RNDA each financial year apprentice is on programme until March 2025</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NA/AP top up initiated for 20/21 currently*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Until March 2021 (currently)</a:t>
                      </a:r>
                    </a:p>
                    <a:p>
                      <a:r>
                        <a:rPr lang="en-GB" sz="1200" b="1" dirty="0">
                          <a:latin typeface="Arial" panose="020B0604020202020204" pitchFamily="34" charset="0"/>
                          <a:cs typeface="Arial" panose="020B0604020202020204" pitchFamily="34" charset="0"/>
                        </a:rPr>
                        <a:t>*</a:t>
                      </a:r>
                      <a:r>
                        <a:rPr lang="en-GB" sz="1200" b="1" kern="1200" dirty="0">
                          <a:solidFill>
                            <a:schemeClr val="dk1"/>
                          </a:solidFill>
                          <a:effectLst/>
                          <a:latin typeface="Arial" panose="020B0604020202020204" pitchFamily="34" charset="0"/>
                          <a:ea typeface="+mn-ea"/>
                          <a:cs typeface="Arial" panose="020B0604020202020204" pitchFamily="34" charset="0"/>
                        </a:rPr>
                        <a:t>anyone either on a course or who start within this financial year will continue to receive the incentive fund as long as they are on the course. </a:t>
                      </a:r>
                    </a:p>
                    <a:p>
                      <a:r>
                        <a:rPr lang="en-GB" sz="1200" b="1" kern="1200" dirty="0">
                          <a:solidFill>
                            <a:schemeClr val="dk1"/>
                          </a:solidFill>
                          <a:effectLst/>
                          <a:latin typeface="Arial" panose="020B0604020202020204" pitchFamily="34" charset="0"/>
                          <a:ea typeface="+mn-ea"/>
                          <a:cs typeface="Arial" panose="020B0604020202020204" pitchFamily="34" charset="0"/>
                        </a:rPr>
                        <a:t> </a:t>
                      </a:r>
                    </a:p>
                    <a:p>
                      <a:r>
                        <a:rPr lang="en-GB" sz="1200" b="1" kern="1200" dirty="0">
                          <a:solidFill>
                            <a:schemeClr val="dk1"/>
                          </a:solidFill>
                          <a:effectLst/>
                          <a:latin typeface="Arial" panose="020B0604020202020204" pitchFamily="34" charset="0"/>
                          <a:ea typeface="+mn-ea"/>
                          <a:cs typeface="Arial" panose="020B0604020202020204" pitchFamily="34" charset="0"/>
                        </a:rPr>
                        <a:t>*HEE are requesting the continuation of this offer, however we are still awaiting a decision.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400" b="1" dirty="0">
                          <a:latin typeface="Arial" panose="020B0604020202020204" pitchFamily="34" charset="0"/>
                          <a:cs typeface="Arial" panose="020B0604020202020204" pitchFamily="34" charset="0"/>
                        </a:rPr>
                        <a:t>Until January 31</a:t>
                      </a:r>
                      <a:r>
                        <a:rPr lang="en-GB" sz="1400" b="1" baseline="30000" dirty="0">
                          <a:latin typeface="Arial" panose="020B0604020202020204" pitchFamily="34" charset="0"/>
                          <a:cs typeface="Arial" panose="020B0604020202020204" pitchFamily="34" charset="0"/>
                        </a:rPr>
                        <a:t>st</a:t>
                      </a:r>
                      <a:r>
                        <a:rPr lang="en-GB" sz="1400" b="1" dirty="0">
                          <a:latin typeface="Arial" panose="020B0604020202020204" pitchFamily="34" charset="0"/>
                          <a:cs typeface="Arial" panose="020B0604020202020204" pitchFamily="34" charset="0"/>
                        </a:rPr>
                        <a: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15102181"/>
                  </a:ext>
                </a:extLst>
              </a:tr>
              <a:tr h="580115">
                <a:tc>
                  <a:txBody>
                    <a:bodyPr/>
                    <a:lstStyle/>
                    <a:p>
                      <a:r>
                        <a:rPr lang="en-GB" sz="1400" b="1" dirty="0">
                          <a:latin typeface="Arial" panose="020B0604020202020204" pitchFamily="34" charset="0"/>
                          <a:cs typeface="Arial" panose="020B0604020202020204" pitchFamily="34" charset="0"/>
                        </a:rPr>
                        <a:t>Eligibility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latin typeface="Arial" panose="020B0604020202020204" pitchFamily="34" charset="0"/>
                          <a:cs typeface="Arial" panose="020B0604020202020204" pitchFamily="34" charset="0"/>
                        </a:rPr>
                        <a:t>All new starts and </a:t>
                      </a:r>
                    </a:p>
                    <a:p>
                      <a:r>
                        <a:rPr lang="en-GB" sz="1400" b="1" dirty="0">
                          <a:latin typeface="Arial" panose="020B0604020202020204" pitchFamily="34" charset="0"/>
                          <a:cs typeface="Arial" panose="020B0604020202020204" pitchFamily="34" charset="0"/>
                        </a:rPr>
                        <a:t>includes existing apprentices on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400" b="1" dirty="0">
                          <a:latin typeface="Arial" panose="020B0604020202020204" pitchFamily="34" charset="0"/>
                          <a:cs typeface="Arial" panose="020B0604020202020204" pitchFamily="34" charset="0"/>
                        </a:rPr>
                        <a:t>All new starts and </a:t>
                      </a:r>
                    </a:p>
                    <a:p>
                      <a:r>
                        <a:rPr lang="en-GB" sz="1400" b="1" dirty="0">
                          <a:latin typeface="Arial" panose="020B0604020202020204" pitchFamily="34" charset="0"/>
                          <a:cs typeface="Arial" panose="020B0604020202020204" pitchFamily="34" charset="0"/>
                        </a:rPr>
                        <a:t>includes existing apprentices on programme</a:t>
                      </a:r>
                    </a:p>
                    <a:p>
                      <a:endParaRPr lang="en-GB"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400" b="1" dirty="0">
                          <a:latin typeface="Arial" panose="020B0604020202020204" pitchFamily="34" charset="0"/>
                          <a:cs typeface="Arial" panose="020B0604020202020204" pitchFamily="34" charset="0"/>
                        </a:rPr>
                        <a:t>Is only for new staff members to the organisation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09045936"/>
                  </a:ext>
                </a:extLst>
              </a:tr>
              <a:tr h="408229">
                <a:tc gridSpan="4">
                  <a:txBody>
                    <a:bodyPr/>
                    <a:lstStyle/>
                    <a:p>
                      <a:r>
                        <a:rPr lang="en-GB" sz="1400" b="1" dirty="0">
                          <a:latin typeface="Arial" panose="020B0604020202020204" pitchFamily="34" charset="0"/>
                          <a:cs typeface="Arial" panose="020B0604020202020204" pitchFamily="34" charset="0"/>
                        </a:rPr>
                        <a:t>NB In April 2020, HEE announced funding for Nursing </a:t>
                      </a:r>
                      <a:r>
                        <a:rPr lang="en-GB" sz="1400" b="1" i="1" dirty="0">
                          <a:latin typeface="Arial" panose="020B0604020202020204" pitchFamily="34" charset="0"/>
                          <a:cs typeface="Arial" panose="020B0604020202020204" pitchFamily="34" charset="0"/>
                        </a:rPr>
                        <a:t>Associates</a:t>
                      </a:r>
                      <a:r>
                        <a:rPr lang="en-GB" sz="1400" b="1" dirty="0">
                          <a:latin typeface="Arial" panose="020B0604020202020204" pitchFamily="34" charset="0"/>
                          <a:cs typeface="Arial" panose="020B0604020202020204" pitchFamily="34" charset="0"/>
                        </a:rPr>
                        <a:t> (£4,000 per apprentice) but this is separate to this project. </a:t>
                      </a:r>
                    </a:p>
                    <a:p>
                      <a:r>
                        <a:rPr lang="en-GB" sz="1400" b="1" dirty="0">
                          <a:latin typeface="Arial" panose="020B0604020202020204" pitchFamily="34" charset="0"/>
                          <a:cs typeface="Arial" panose="020B0604020202020204" pitchFamily="34" charset="0"/>
                        </a:rPr>
                        <a:t>For all info related to all apprenticeships, please speak to your regional Apprenticeship Relationship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80100676"/>
                  </a:ext>
                </a:extLst>
              </a:tr>
            </a:tbl>
          </a:graphicData>
        </a:graphic>
      </p:graphicFrame>
    </p:spTree>
    <p:extLst>
      <p:ext uri="{BB962C8B-B14F-4D97-AF65-F5344CB8AC3E}">
        <p14:creationId xmlns:p14="http://schemas.microsoft.com/office/powerpoint/2010/main" val="20482373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8878-ED82-4E84-BEF0-5C8CF7FD89BF}"/>
              </a:ext>
            </a:extLst>
          </p:cNvPr>
          <p:cNvSpPr>
            <a:spLocks noGrp="1"/>
          </p:cNvSpPr>
          <p:nvPr>
            <p:ph type="title"/>
          </p:nvPr>
        </p:nvSpPr>
        <p:spPr>
          <a:xfrm>
            <a:off x="319872" y="501397"/>
            <a:ext cx="7104145" cy="1042761"/>
          </a:xfrm>
        </p:spPr>
        <p:txBody>
          <a:bodyPr>
            <a:normAutofit/>
          </a:bodyPr>
          <a:lstStyle/>
          <a:p>
            <a:r>
              <a:rPr lang="en-GB" sz="2800" dirty="0">
                <a:latin typeface="Arial" panose="020B0604020202020204" pitchFamily="34" charset="0"/>
                <a:cs typeface="Arial" panose="020B0604020202020204" pitchFamily="34" charset="0"/>
              </a:rPr>
              <a:t>Project Management – Jane Hadfield</a:t>
            </a:r>
          </a:p>
        </p:txBody>
      </p:sp>
      <p:sp>
        <p:nvSpPr>
          <p:cNvPr id="3" name="Text Placeholder 2">
            <a:extLst>
              <a:ext uri="{FF2B5EF4-FFF2-40B4-BE49-F238E27FC236}">
                <a16:creationId xmlns:a16="http://schemas.microsoft.com/office/drawing/2014/main" id="{CE61D652-51A6-4888-9CA3-9E4E0B204829}"/>
              </a:ext>
            </a:extLst>
          </p:cNvPr>
          <p:cNvSpPr>
            <a:spLocks noGrp="1"/>
          </p:cNvSpPr>
          <p:nvPr>
            <p:ph type="body" idx="1"/>
          </p:nvPr>
        </p:nvSpPr>
        <p:spPr>
          <a:xfrm>
            <a:off x="0" y="1245866"/>
            <a:ext cx="12144437" cy="4951828"/>
          </a:xfrm>
        </p:spPr>
        <p:txBody>
          <a:bodyPr>
            <a:noAutofit/>
          </a:bodyPr>
          <a:lstStyle/>
          <a:p>
            <a:r>
              <a:rPr lang="en-GB" sz="2600" dirty="0">
                <a:latin typeface="Arial" panose="020B0604020202020204" pitchFamily="34" charset="0"/>
                <a:cs typeface="Arial" panose="020B0604020202020204" pitchFamily="34" charset="0"/>
              </a:rPr>
              <a:t>Managed and supported by the national Talent for Care Apprenticeship Team with Regional Relationship Managers coordinating employer plans and supporting the local implementation</a:t>
            </a:r>
          </a:p>
          <a:p>
            <a:pPr marL="0" indent="0">
              <a:buNone/>
            </a:pP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Payments will be -</a:t>
            </a:r>
          </a:p>
          <a:p>
            <a:pPr lvl="1"/>
            <a:r>
              <a:rPr lang="en-GB" sz="2600" dirty="0">
                <a:latin typeface="Arial" panose="020B0604020202020204" pitchFamily="34" charset="0"/>
                <a:cs typeface="Arial" panose="020B0604020202020204" pitchFamily="34" charset="0"/>
              </a:rPr>
              <a:t>made to employers via the HEE LDA process</a:t>
            </a:r>
          </a:p>
          <a:p>
            <a:pPr lvl="1"/>
            <a:r>
              <a:rPr lang="en-GB" sz="2600" dirty="0">
                <a:latin typeface="Arial" panose="020B0604020202020204" pitchFamily="34" charset="0"/>
                <a:cs typeface="Arial" panose="020B0604020202020204" pitchFamily="34" charset="0"/>
              </a:rPr>
              <a:t>agreed once apprentice starts are verified on the Education Skills Funding Agency: Individual Learner record (ESFA ILR). </a:t>
            </a:r>
          </a:p>
          <a:p>
            <a:pPr lvl="1"/>
            <a:r>
              <a:rPr lang="en-GB" sz="2600" dirty="0">
                <a:latin typeface="Arial" panose="020B0604020202020204" pitchFamily="34" charset="0"/>
                <a:cs typeface="Arial" panose="020B0604020202020204" pitchFamily="34" charset="0"/>
              </a:rPr>
              <a:t>made to employers once apprentices are started based on ESFA ILR </a:t>
            </a:r>
          </a:p>
          <a:p>
            <a:pPr lvl="1"/>
            <a:r>
              <a:rPr lang="en-GB" altLang="en-US" sz="2600" dirty="0">
                <a:latin typeface="Arial" panose="020B0604020202020204" pitchFamily="34" charset="0"/>
                <a:ea typeface="Calibri" panose="020F0502020204030204" pitchFamily="34" charset="0"/>
              </a:rPr>
              <a:t>via two payments made in each academic year – payment one at the start of the programme, and the second will be in-year, adding up to £8300 per apprentice per year.  </a:t>
            </a:r>
          </a:p>
        </p:txBody>
      </p:sp>
      <p:sp>
        <p:nvSpPr>
          <p:cNvPr id="6" name="Footer Placeholder 16">
            <a:extLst>
              <a:ext uri="{FF2B5EF4-FFF2-40B4-BE49-F238E27FC236}">
                <a16:creationId xmlns:a16="http://schemas.microsoft.com/office/drawing/2014/main" id="{2342F6C7-ED16-4122-A3C2-575AE4F79ECC}"/>
              </a:ext>
            </a:extLst>
          </p:cNvPr>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39654632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649" y="936640"/>
            <a:ext cx="10363200" cy="679450"/>
          </a:xfrm>
        </p:spPr>
        <p:txBody>
          <a:bodyPr>
            <a:normAutofit/>
          </a:bodyPr>
          <a:lstStyle/>
          <a:p>
            <a:r>
              <a:rPr lang="en-GB" sz="2800" dirty="0">
                <a:latin typeface="Arial" panose="020B0604020202020204" pitchFamily="34" charset="0"/>
                <a:cs typeface="Arial" panose="020B0604020202020204" pitchFamily="34" charset="0"/>
              </a:rPr>
              <a:t>Procurement– Lucy Hunte</a:t>
            </a:r>
          </a:p>
        </p:txBody>
      </p:sp>
      <p:sp>
        <p:nvSpPr>
          <p:cNvPr id="6" name="Text Placeholder 5"/>
          <p:cNvSpPr>
            <a:spLocks noGrp="1"/>
          </p:cNvSpPr>
          <p:nvPr>
            <p:ph type="body" idx="1"/>
          </p:nvPr>
        </p:nvSpPr>
        <p:spPr>
          <a:xfrm>
            <a:off x="428932" y="1616090"/>
            <a:ext cx="11334136" cy="4836446"/>
          </a:xfrm>
        </p:spPr>
        <p:txBody>
          <a:bodyPr>
            <a:normAutofit/>
          </a:bodyPr>
          <a:lstStyle/>
          <a:p>
            <a:r>
              <a:rPr lang="en-GB" sz="2600" dirty="0">
                <a:latin typeface="Arial" panose="020B0604020202020204" pitchFamily="34" charset="0"/>
                <a:ea typeface="Calibri" panose="020F0502020204030204" pitchFamily="34" charset="0"/>
                <a:cs typeface="Arial" panose="020B0604020202020204" pitchFamily="34" charset="0"/>
              </a:rPr>
              <a:t>Health Education England have worked with Salisbury NHSFT’s Managed Procurement Service to develop a national Nursing &amp; Midwifery framework for employers to source their educational provision for the RN Apprenticeship.</a:t>
            </a:r>
          </a:p>
          <a:p>
            <a:endParaRPr lang="en-GB" sz="2600" dirty="0">
              <a:latin typeface="Arial" panose="020B0604020202020204" pitchFamily="34" charset="0"/>
              <a:ea typeface="Calibri" panose="020F0502020204030204" pitchFamily="34" charset="0"/>
              <a:cs typeface="Arial" panose="020B0604020202020204" pitchFamily="34" charset="0"/>
            </a:endParaRPr>
          </a:p>
          <a:p>
            <a:r>
              <a:rPr lang="en-GB" sz="2600" dirty="0">
                <a:latin typeface="Arial" panose="020B0604020202020204" pitchFamily="34" charset="0"/>
                <a:ea typeface="Calibri" panose="020F0502020204030204" pitchFamily="34" charset="0"/>
                <a:cs typeface="Arial" panose="020B0604020202020204" pitchFamily="34" charset="0"/>
              </a:rPr>
              <a:t>No need for individual procurements by Trusts allowing faster access to provision</a:t>
            </a:r>
          </a:p>
          <a:p>
            <a:pPr marL="0" indent="0">
              <a:buNone/>
            </a:pPr>
            <a:endParaRPr lang="en-GB" sz="2600" dirty="0">
              <a:latin typeface="Arial" panose="020B0604020202020204" pitchFamily="34" charset="0"/>
              <a:ea typeface="Calibri" panose="020F0502020204030204" pitchFamily="34" charset="0"/>
              <a:cs typeface="Arial" panose="020B0604020202020204" pitchFamily="34" charset="0"/>
            </a:endParaRPr>
          </a:p>
          <a:p>
            <a:r>
              <a:rPr lang="en-GB" sz="2600" dirty="0">
                <a:effectLst/>
                <a:latin typeface="Arial" panose="020B0604020202020204" pitchFamily="34" charset="0"/>
                <a:ea typeface="Calibri" panose="020F0502020204030204" pitchFamily="34" charset="0"/>
                <a:cs typeface="Arial" panose="020B0604020202020204" pitchFamily="34" charset="0"/>
              </a:rPr>
              <a:t>Education providers can apply against a set of quality criteria including providing details of previous performance, regulatory compliance, and a focus on innovation in delivery methods and fully meeting the employer led nature of apprenticeships. </a:t>
            </a:r>
          </a:p>
          <a:p>
            <a:endParaRPr lang="en-US" dirty="0"/>
          </a:p>
          <a:p>
            <a:endParaRPr lang="en-GB" dirty="0"/>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30122816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649" y="936640"/>
            <a:ext cx="10363200" cy="679450"/>
          </a:xfrm>
        </p:spPr>
        <p:txBody>
          <a:bodyPr>
            <a:normAutofit/>
          </a:bodyPr>
          <a:lstStyle/>
          <a:p>
            <a:r>
              <a:rPr lang="en-GB" sz="2800" dirty="0">
                <a:latin typeface="Arial" panose="020B0604020202020204" pitchFamily="34" charset="0"/>
                <a:cs typeface="Arial" panose="020B0604020202020204" pitchFamily="34" charset="0"/>
              </a:rPr>
              <a:t>Procurement– Lucy Hunte</a:t>
            </a:r>
          </a:p>
        </p:txBody>
      </p:sp>
      <p:sp>
        <p:nvSpPr>
          <p:cNvPr id="6" name="Text Placeholder 5"/>
          <p:cNvSpPr>
            <a:spLocks noGrp="1"/>
          </p:cNvSpPr>
          <p:nvPr>
            <p:ph type="body" idx="1"/>
          </p:nvPr>
        </p:nvSpPr>
        <p:spPr>
          <a:xfrm>
            <a:off x="428932" y="1616090"/>
            <a:ext cx="11334136" cy="4836446"/>
          </a:xfrm>
        </p:spPr>
        <p:txBody>
          <a:bodyPr>
            <a:normAutofit/>
          </a:bodyPr>
          <a:lstStyle/>
          <a:p>
            <a:pPr marL="0" indent="0">
              <a:buNone/>
            </a:pPr>
            <a:r>
              <a:rPr lang="en-US" sz="2600" dirty="0">
                <a:latin typeface="Arial" panose="020B0604020202020204" pitchFamily="34" charset="0"/>
                <a:cs typeface="Arial" panose="020B0604020202020204" pitchFamily="34" charset="0"/>
              </a:rPr>
              <a:t>Employers will be able to :</a:t>
            </a:r>
          </a:p>
          <a:p>
            <a:r>
              <a:rPr lang="en-US" sz="2600" dirty="0">
                <a:latin typeface="Arial" panose="020B0604020202020204" pitchFamily="34" charset="0"/>
                <a:cs typeface="Arial" panose="020B0604020202020204" pitchFamily="34" charset="0"/>
              </a:rPr>
              <a:t>Select their provider for a direct award under the Nursing Framework, with the contracting process supported by the team at Salisbury</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Ensure that the providers’ programmes fully meet their needs including delivery locations and methods, and including support for placement coordination</a:t>
            </a:r>
          </a:p>
          <a:p>
            <a:pPr marL="0" indent="0">
              <a:buNone/>
            </a:pPr>
            <a:endParaRPr lang="en-US" sz="2600" dirty="0">
              <a:latin typeface="Arial" panose="020B0604020202020204" pitchFamily="34" charset="0"/>
              <a:cs typeface="Arial" panose="020B0604020202020204" pitchFamily="34" charset="0"/>
            </a:endParaRPr>
          </a:p>
          <a:p>
            <a:r>
              <a:rPr lang="en-GB" sz="2600" dirty="0">
                <a:effectLst/>
                <a:latin typeface="Arial" panose="020B0604020202020204" pitchFamily="34" charset="0"/>
                <a:ea typeface="Times New Roman" panose="02020603050405020304" pitchFamily="18" charset="0"/>
                <a:cs typeface="Arial" panose="020B0604020202020204" pitchFamily="34" charset="0"/>
              </a:rPr>
              <a:t>If required, employers – or ICS/STPs/Regions – will be able to conduct a further competition using additional local criteria with the support of the 7 x HEE Apprenticeship Relationship Managers</a:t>
            </a:r>
          </a:p>
          <a:p>
            <a:pPr marL="0" indent="0">
              <a:buNone/>
            </a:pPr>
            <a:endParaRPr lang="en-GB" sz="26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17175891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649" y="936640"/>
            <a:ext cx="10363200" cy="679450"/>
          </a:xfrm>
        </p:spPr>
        <p:txBody>
          <a:bodyPr>
            <a:normAutofit/>
          </a:bodyPr>
          <a:lstStyle/>
          <a:p>
            <a:r>
              <a:rPr lang="en-GB" sz="2800" dirty="0">
                <a:latin typeface="Arial" panose="020B0604020202020204" pitchFamily="34" charset="0"/>
                <a:cs typeface="Arial" panose="020B0604020202020204" pitchFamily="34" charset="0"/>
              </a:rPr>
              <a:t>Procurement and costing calculator – Lucy Hunte</a:t>
            </a:r>
          </a:p>
        </p:txBody>
      </p:sp>
      <p:sp>
        <p:nvSpPr>
          <p:cNvPr id="6" name="Text Placeholder 5"/>
          <p:cNvSpPr>
            <a:spLocks noGrp="1"/>
          </p:cNvSpPr>
          <p:nvPr>
            <p:ph type="body" idx="1"/>
          </p:nvPr>
        </p:nvSpPr>
        <p:spPr>
          <a:xfrm>
            <a:off x="428932" y="1616090"/>
            <a:ext cx="11334136" cy="4836446"/>
          </a:xfrm>
        </p:spPr>
        <p:txBody>
          <a:bodyPr>
            <a:normAutofit fontScale="92500"/>
          </a:bodyPr>
          <a:lstStyle/>
          <a:p>
            <a:r>
              <a:rPr lang="en-GB" sz="2600" dirty="0">
                <a:effectLst/>
                <a:latin typeface="Arial" panose="020B0604020202020204" pitchFamily="34" charset="0"/>
                <a:ea typeface="Calibri" panose="020F0502020204030204" pitchFamily="34" charset="0"/>
                <a:cs typeface="Arial" panose="020B0604020202020204" pitchFamily="34" charset="0"/>
              </a:rPr>
              <a:t>There is no cost to employer organisations to utilise the Framework –Employers &amp; HEIs requiring further information please contact </a:t>
            </a:r>
            <a:r>
              <a:rPr lang="en-GB"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simon.dennis@nhs.net</a:t>
            </a:r>
            <a:endParaRPr lang="en-GB"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endParaRPr lang="en-GB" sz="2600"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r>
              <a:rPr lang="en-GB" sz="2600" dirty="0">
                <a:effectLst/>
                <a:latin typeface="Arial" panose="020B0604020202020204" pitchFamily="34" charset="0"/>
                <a:ea typeface="Calibri" panose="020F0502020204030204" pitchFamily="34" charset="0"/>
                <a:cs typeface="Arial" panose="020B0604020202020204" pitchFamily="34" charset="0"/>
              </a:rPr>
              <a:t>Procurement: HEI applications were extended and a very good response –feedback is in progress.</a:t>
            </a:r>
          </a:p>
          <a:p>
            <a:pPr marL="0" indent="0">
              <a:buNone/>
            </a:pPr>
            <a:endParaRPr lang="en-GB" sz="2600" dirty="0"/>
          </a:p>
          <a:p>
            <a:r>
              <a:rPr lang="en-GB" sz="2600" dirty="0">
                <a:latin typeface="Arial" panose="020B0604020202020204" pitchFamily="34" charset="0"/>
                <a:cs typeface="Arial" panose="020B0604020202020204" pitchFamily="34" charset="0"/>
              </a:rPr>
              <a:t>HEE - </a:t>
            </a:r>
            <a:r>
              <a:rPr lang="en-GB" sz="2600" b="1" dirty="0">
                <a:latin typeface="Arial" panose="020B0604020202020204" pitchFamily="34" charset="0"/>
                <a:cs typeface="Arial" panose="020B0604020202020204" pitchFamily="34" charset="0"/>
              </a:rPr>
              <a:t>Registered Nurse Apprenticeships Costing Calculator </a:t>
            </a:r>
            <a:r>
              <a:rPr lang="en-GB" sz="2600" dirty="0">
                <a:latin typeface="Arial" panose="020B0604020202020204" pitchFamily="34" charset="0"/>
                <a:cs typeface="Arial" panose="020B0604020202020204" pitchFamily="34" charset="0"/>
              </a:rPr>
              <a:t>– coming soon!</a:t>
            </a:r>
          </a:p>
          <a:p>
            <a:pPr marL="0" indent="0">
              <a:buNone/>
            </a:pP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Employers can build case for return on investment by inputting apprentice salary costs v international recruitment spend v bank &amp; agency etc. </a:t>
            </a:r>
          </a:p>
          <a:p>
            <a:pPr marL="0" indent="0">
              <a:buNone/>
            </a:pP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Support Business cases to Board </a:t>
            </a:r>
          </a:p>
          <a:p>
            <a:endParaRPr lang="en-GB" dirty="0"/>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25529033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543" y="701125"/>
            <a:ext cx="9018492" cy="1137866"/>
          </a:xfrm>
        </p:spPr>
        <p:txBody>
          <a:bodyPr>
            <a:noAutofit/>
          </a:bodyPr>
          <a:lstStyle/>
          <a:p>
            <a:r>
              <a:rPr lang="en-GB" sz="2800" dirty="0">
                <a:latin typeface="Arial" panose="020B0604020202020204" pitchFamily="34" charset="0"/>
                <a:cs typeface="Arial" panose="020B0604020202020204" pitchFamily="34" charset="0"/>
              </a:rPr>
              <a:t>Skills for Life: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Getting your apprentices ready - Kirsty Marsh Hyde</a:t>
            </a:r>
          </a:p>
        </p:txBody>
      </p:sp>
      <p:sp>
        <p:nvSpPr>
          <p:cNvPr id="6" name="Text Placeholder 5"/>
          <p:cNvSpPr>
            <a:spLocks noGrp="1"/>
          </p:cNvSpPr>
          <p:nvPr>
            <p:ph type="body" idx="1"/>
          </p:nvPr>
        </p:nvSpPr>
        <p:spPr>
          <a:xfrm>
            <a:off x="242880" y="1766898"/>
            <a:ext cx="11706240" cy="5019009"/>
          </a:xfrm>
        </p:spPr>
        <p:txBody>
          <a:bodyPr>
            <a:no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Supporting staff with numeracy, literacy, digital skills and other essential skills in preparation for onward progression and study.</a:t>
            </a:r>
            <a:r>
              <a:rPr lang="en-GB"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https://haso.skillsforhealth.org.uk/skills-for-life/</a:t>
            </a:r>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National roll out of - </a:t>
            </a:r>
          </a:p>
          <a:p>
            <a:pPr lvl="1"/>
            <a:r>
              <a:rPr lang="en-GB" dirty="0">
                <a:latin typeface="Arial" panose="020B0604020202020204" pitchFamily="34" charset="0"/>
                <a:cs typeface="Arial" panose="020B0604020202020204" pitchFamily="34" charset="0"/>
              </a:rPr>
              <a:t>commissioned support for self-directed study tools </a:t>
            </a:r>
            <a:endParaRPr lang="en-GB" dirty="0">
              <a:latin typeface="Arial" panose="020B0604020202020204" pitchFamily="34" charset="0"/>
              <a:cs typeface="Arial" panose="020B0604020202020204" pitchFamily="34" charset="0"/>
              <a:hlinkClick r:id="rId3"/>
            </a:endParaRPr>
          </a:p>
          <a:p>
            <a:pPr lvl="1"/>
            <a:r>
              <a:rPr lang="en-US" dirty="0">
                <a:latin typeface="Arial" panose="020B0604020202020204" pitchFamily="34" charset="0"/>
                <a:cs typeface="Arial" panose="020B0604020202020204" pitchFamily="34" charset="0"/>
              </a:rPr>
              <a:t>numeracy-specific support for employers</a:t>
            </a:r>
            <a:r>
              <a:rPr lang="en-GB" dirty="0">
                <a:latin typeface="Arial" panose="020B0604020202020204" pitchFamily="34" charset="0"/>
                <a:cs typeface="Arial" panose="020B0604020202020204" pitchFamily="34" charset="0"/>
              </a:rPr>
              <a:t> and Functional Skills Support e.g. BKSB offer for functional skills assessment</a:t>
            </a:r>
          </a:p>
          <a:p>
            <a:pPr lvl="1"/>
            <a:r>
              <a:rPr lang="en-GB"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https://www.bksb.co.uk/bksb-for-nhs/</a:t>
            </a:r>
            <a:endParaRPr lang="en-GB" dirty="0">
              <a:latin typeface="Arial" panose="020B0604020202020204" pitchFamily="34" charset="0"/>
              <a:cs typeface="Arial" panose="020B0604020202020204" pitchFamily="34" charset="0"/>
              <a:hlinkClick r:id="rId3"/>
            </a:endParaRPr>
          </a:p>
          <a:p>
            <a:pPr lvl="1"/>
            <a:r>
              <a:rPr lang="en-US" dirty="0">
                <a:latin typeface="Arial" panose="020B0604020202020204" pitchFamily="34" charset="0"/>
                <a:cs typeface="Arial" panose="020B0604020202020204" pitchFamily="34" charset="0"/>
              </a:rPr>
              <a:t>literacy-specific support for employers</a:t>
            </a:r>
          </a:p>
          <a:p>
            <a:pPr lvl="1"/>
            <a:r>
              <a:rPr lang="en-US" dirty="0">
                <a:latin typeface="Arial" panose="020B0604020202020204" pitchFamily="34" charset="0"/>
                <a:cs typeface="Arial" panose="020B0604020202020204" pitchFamily="34" charset="0"/>
              </a:rPr>
              <a:t>support for progression and recognition of Level 3 equivalent qualifications</a:t>
            </a:r>
          </a:p>
          <a:p>
            <a:pPr lvl="1"/>
            <a:r>
              <a:rPr lang="en-US" dirty="0">
                <a:latin typeface="Arial" panose="020B0604020202020204" pitchFamily="34" charset="0"/>
                <a:cs typeface="Arial" panose="020B0604020202020204" pitchFamily="34" charset="0"/>
              </a:rPr>
              <a:t>e.g. NARIC – National Agency for the Recognition of International Qualifications</a:t>
            </a:r>
            <a:endParaRPr lang="en-GB" dirty="0">
              <a:latin typeface="Arial" panose="020B0604020202020204" pitchFamily="34" charset="0"/>
              <a:cs typeface="Arial" panose="020B0604020202020204" pitchFamily="34" charset="0"/>
              <a:hlinkClick r:id="rId3"/>
            </a:endParaRPr>
          </a:p>
          <a:p>
            <a:endParaRPr lang="en-GB" sz="2600" dirty="0">
              <a:latin typeface="Arial" panose="020B0604020202020204" pitchFamily="34" charset="0"/>
              <a:cs typeface="Arial" panose="020B0604020202020204" pitchFamily="34" charset="0"/>
            </a:endParaRPr>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19570246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775" y="344103"/>
            <a:ext cx="6981725" cy="805855"/>
          </a:xfrm>
        </p:spPr>
        <p:txBody>
          <a:bodyPr>
            <a:normAutofit/>
          </a:bodyPr>
          <a:lstStyle/>
          <a:p>
            <a:r>
              <a:rPr lang="en-GB" sz="2800" dirty="0">
                <a:latin typeface="Arial" panose="020B0604020202020204" pitchFamily="34" charset="0"/>
                <a:cs typeface="Arial" panose="020B0604020202020204" pitchFamily="34" charset="0"/>
              </a:rPr>
              <a:t>Next steps</a:t>
            </a:r>
          </a:p>
        </p:txBody>
      </p:sp>
      <p:sp>
        <p:nvSpPr>
          <p:cNvPr id="6" name="Text Placeholder 5"/>
          <p:cNvSpPr>
            <a:spLocks noGrp="1"/>
          </p:cNvSpPr>
          <p:nvPr>
            <p:ph type="body" idx="1"/>
          </p:nvPr>
        </p:nvSpPr>
        <p:spPr>
          <a:xfrm>
            <a:off x="372453" y="1149959"/>
            <a:ext cx="11599153" cy="3675260"/>
          </a:xfrm>
        </p:spPr>
        <p:txBody>
          <a:bodyPr>
            <a:normAutofit fontScale="25000" lnSpcReduction="20000"/>
          </a:bodyPr>
          <a:lstStyle/>
          <a:p>
            <a:pPr marL="0" indent="0">
              <a:buNone/>
            </a:pPr>
            <a:r>
              <a:rPr lang="en-GB" sz="10400" dirty="0">
                <a:latin typeface="Arial" panose="020B0604020202020204" pitchFamily="34" charset="0"/>
                <a:cs typeface="Arial" panose="020B0604020202020204" pitchFamily="34" charset="0"/>
              </a:rPr>
              <a:t>We will circulate an expression of interest (EOI) pack after todays meeting.</a:t>
            </a:r>
          </a:p>
          <a:p>
            <a:pPr marL="0" indent="0">
              <a:buNone/>
            </a:pPr>
            <a:endParaRPr lang="en-GB" sz="10400" b="1" dirty="0">
              <a:latin typeface="Arial" panose="020B0604020202020204" pitchFamily="34" charset="0"/>
              <a:cs typeface="Arial" panose="020B0604020202020204" pitchFamily="34" charset="0"/>
            </a:endParaRPr>
          </a:p>
          <a:p>
            <a:r>
              <a:rPr lang="en-GB" sz="10400" b="1" dirty="0">
                <a:latin typeface="Arial" panose="020B0604020202020204" pitchFamily="34" charset="0"/>
                <a:cs typeface="Arial" panose="020B0604020202020204" pitchFamily="34" charset="0"/>
              </a:rPr>
              <a:t>Fill this in and send any questions, concerns, or information to </a:t>
            </a:r>
          </a:p>
          <a:p>
            <a:pPr marL="0" indent="0" algn="ctr">
              <a:buNone/>
            </a:pPr>
            <a:r>
              <a:rPr lang="en-US" sz="10400" b="1" dirty="0">
                <a:latin typeface="Arial" panose="020B0604020202020204" pitchFamily="34" charset="0"/>
                <a:cs typeface="Arial" panose="020B0604020202020204" pitchFamily="34" charset="0"/>
              </a:rPr>
              <a:t>Nursing Apprentice Project - </a:t>
            </a:r>
            <a:r>
              <a:rPr lang="en-US" sz="10400" b="1" u="sng" dirty="0">
                <a:latin typeface="Arial" panose="020B0604020202020204" pitchFamily="34" charset="0"/>
                <a:cs typeface="Arial" panose="020B0604020202020204" pitchFamily="34" charset="0"/>
                <a:hlinkClick r:id="rId3"/>
              </a:rPr>
              <a:t>nursingapprenticeproject@hee.nhs.uk</a:t>
            </a:r>
            <a:endParaRPr lang="en-US" sz="10400" b="1" u="sng" dirty="0">
              <a:latin typeface="Arial" panose="020B0604020202020204" pitchFamily="34" charset="0"/>
              <a:cs typeface="Arial" panose="020B0604020202020204" pitchFamily="34" charset="0"/>
            </a:endParaRPr>
          </a:p>
          <a:p>
            <a:pPr lvl="1"/>
            <a:r>
              <a:rPr lang="en-US" sz="10400" b="1" dirty="0">
                <a:latin typeface="Arial" panose="020B0604020202020204" pitchFamily="34" charset="0"/>
                <a:cs typeface="Arial" panose="020B0604020202020204" pitchFamily="34" charset="0"/>
              </a:rPr>
              <a:t>First collection of your EOI’s </a:t>
            </a:r>
            <a:r>
              <a:rPr lang="en-US" sz="10400" b="1">
                <a:latin typeface="Arial" panose="020B0604020202020204" pitchFamily="34" charset="0"/>
                <a:cs typeface="Arial" panose="020B0604020202020204" pitchFamily="34" charset="0"/>
              </a:rPr>
              <a:t>on 5</a:t>
            </a:r>
            <a:r>
              <a:rPr lang="en-US" sz="10400" b="1" baseline="30000">
                <a:latin typeface="Arial" panose="020B0604020202020204" pitchFamily="34" charset="0"/>
                <a:cs typeface="Arial" panose="020B0604020202020204" pitchFamily="34" charset="0"/>
              </a:rPr>
              <a:t>th</a:t>
            </a:r>
            <a:r>
              <a:rPr lang="en-US" sz="10400" b="1">
                <a:latin typeface="Arial" panose="020B0604020202020204" pitchFamily="34" charset="0"/>
                <a:cs typeface="Arial" panose="020B0604020202020204" pitchFamily="34" charset="0"/>
              </a:rPr>
              <a:t> </a:t>
            </a:r>
            <a:r>
              <a:rPr lang="en-US" sz="10400" b="1" dirty="0">
                <a:latin typeface="Arial" panose="020B0604020202020204" pitchFamily="34" charset="0"/>
                <a:cs typeface="Arial" panose="020B0604020202020204" pitchFamily="34" charset="0"/>
              </a:rPr>
              <a:t>October 2020</a:t>
            </a:r>
          </a:p>
          <a:p>
            <a:pPr marL="0" indent="0">
              <a:buNone/>
            </a:pPr>
            <a:endParaRPr lang="en-US" sz="10400" b="1" dirty="0">
              <a:latin typeface="Arial" panose="020B0604020202020204" pitchFamily="34" charset="0"/>
              <a:cs typeface="Arial" panose="020B0604020202020204" pitchFamily="34" charset="0"/>
            </a:endParaRPr>
          </a:p>
          <a:p>
            <a:r>
              <a:rPr lang="en-US" sz="10400" dirty="0">
                <a:latin typeface="Arial" panose="020B0604020202020204" pitchFamily="34" charset="0"/>
                <a:cs typeface="Arial" panose="020B0604020202020204" pitchFamily="34" charset="0"/>
              </a:rPr>
              <a:t>Link in with your </a:t>
            </a:r>
            <a:r>
              <a:rPr lang="en-GB" sz="10400" dirty="0">
                <a:latin typeface="Arial" panose="020B0604020202020204" pitchFamily="34" charset="0"/>
                <a:cs typeface="Arial" panose="020B0604020202020204" pitchFamily="34" charset="0"/>
              </a:rPr>
              <a:t>HEE Talent for Care regional Relationship Manager who will provide specialist advice at system and organisational level such as -</a:t>
            </a:r>
          </a:p>
          <a:p>
            <a:pPr lvl="1"/>
            <a:r>
              <a:rPr lang="en-GB" sz="10400" dirty="0">
                <a:latin typeface="Arial" panose="020B0604020202020204" pitchFamily="34" charset="0"/>
                <a:cs typeface="Arial" panose="020B0604020202020204" pitchFamily="34" charset="0"/>
              </a:rPr>
              <a:t>Procurement support via the HEE facilitated national procurement exercise</a:t>
            </a:r>
          </a:p>
          <a:p>
            <a:pPr lvl="1"/>
            <a:r>
              <a:rPr lang="en-GB" sz="10400" dirty="0">
                <a:latin typeface="Arial" panose="020B0604020202020204" pitchFamily="34" charset="0"/>
                <a:cs typeface="Arial" panose="020B0604020202020204" pitchFamily="34" charset="0"/>
              </a:rPr>
              <a:t>Help with forecasting and business cases</a:t>
            </a:r>
          </a:p>
          <a:p>
            <a:pPr lvl="1"/>
            <a:r>
              <a:rPr lang="en-GB" sz="10400" dirty="0">
                <a:latin typeface="Arial" panose="020B0604020202020204" pitchFamily="34" charset="0"/>
                <a:cs typeface="Arial" panose="020B0604020202020204" pitchFamily="34" charset="0"/>
              </a:rPr>
              <a:t>Help with identifying your apprentices</a:t>
            </a:r>
          </a:p>
          <a:p>
            <a:pPr lvl="1"/>
            <a:r>
              <a:rPr lang="en-GB" sz="10400" dirty="0">
                <a:latin typeface="Arial" panose="020B0604020202020204" pitchFamily="34" charset="0"/>
                <a:cs typeface="Arial" panose="020B0604020202020204" pitchFamily="34" charset="0"/>
              </a:rPr>
              <a:t>Contact details here - </a:t>
            </a:r>
          </a:p>
          <a:p>
            <a:pPr marL="457200" lvl="1" indent="0">
              <a:buNone/>
            </a:pPr>
            <a:r>
              <a:rPr lang="en-GB" sz="10400" dirty="0">
                <a:latin typeface="Arial" panose="020B0604020202020204" pitchFamily="34" charset="0"/>
                <a:cs typeface="Arial" panose="020B0604020202020204" pitchFamily="34" charset="0"/>
                <a:hlinkClick r:id="rId4"/>
              </a:rPr>
              <a:t>https://haso.skillsforhealth.org.uk/news/health-education-england-relationship-managers-meet-the-team/</a:t>
            </a:r>
            <a:endParaRPr lang="en-GB" sz="10400" dirty="0">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a:p>
            <a:pPr marL="0" indent="0">
              <a:buNone/>
            </a:pPr>
            <a:endParaRPr lang="en-US" dirty="0"/>
          </a:p>
          <a:p>
            <a:endParaRPr lang="en-GB" dirty="0"/>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26611023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586" y="983934"/>
            <a:ext cx="10363200" cy="679450"/>
          </a:xfrm>
        </p:spPr>
        <p:txBody>
          <a:bodyPr>
            <a:normAutofit/>
          </a:bodyPr>
          <a:lstStyle/>
          <a:p>
            <a:r>
              <a:rPr lang="en-GB" sz="2800" dirty="0">
                <a:latin typeface="Arial" panose="020B0604020202020204" pitchFamily="34" charset="0"/>
                <a:cs typeface="Arial" panose="020B0604020202020204" pitchFamily="34" charset="0"/>
              </a:rPr>
              <a:t>Question and Answer session – all</a:t>
            </a:r>
          </a:p>
        </p:txBody>
      </p:sp>
      <p:sp>
        <p:nvSpPr>
          <p:cNvPr id="6" name="Text Placeholder 5"/>
          <p:cNvSpPr>
            <a:spLocks noGrp="1"/>
          </p:cNvSpPr>
          <p:nvPr>
            <p:ph type="body" idx="1"/>
          </p:nvPr>
        </p:nvSpPr>
        <p:spPr>
          <a:xfrm>
            <a:off x="428932" y="1616090"/>
            <a:ext cx="10881493" cy="787476"/>
          </a:xfrm>
        </p:spPr>
        <p:txBody>
          <a:bodyPr>
            <a:normAutofit/>
          </a:bodyPr>
          <a:lstStyle/>
          <a:p>
            <a:r>
              <a:rPr lang="en-GB" dirty="0">
                <a:latin typeface="Arial" panose="020B0604020202020204" pitchFamily="34" charset="0"/>
                <a:cs typeface="Arial" panose="020B0604020202020204" pitchFamily="34" charset="0"/>
              </a:rPr>
              <a:t>See FAQ sheet – and do keep your questions coming!</a:t>
            </a:r>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28121001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586" y="983934"/>
            <a:ext cx="10363200" cy="679450"/>
          </a:xfrm>
        </p:spPr>
        <p:txBody>
          <a:bodyPr>
            <a:normAutofit/>
          </a:bodyPr>
          <a:lstStyle/>
          <a:p>
            <a:r>
              <a:rPr lang="en-GB" sz="2800" dirty="0">
                <a:latin typeface="Arial" panose="020B0604020202020204" pitchFamily="34" charset="0"/>
                <a:cs typeface="Arial" panose="020B0604020202020204" pitchFamily="34" charset="0"/>
              </a:rPr>
              <a:t>Welcome and Housekeeping – Jane Hadfield</a:t>
            </a:r>
          </a:p>
        </p:txBody>
      </p:sp>
      <p:sp>
        <p:nvSpPr>
          <p:cNvPr id="6" name="Text Placeholder 5"/>
          <p:cNvSpPr>
            <a:spLocks noGrp="1"/>
          </p:cNvSpPr>
          <p:nvPr>
            <p:ph type="body" idx="1"/>
          </p:nvPr>
        </p:nvSpPr>
        <p:spPr>
          <a:xfrm>
            <a:off x="428932" y="1616090"/>
            <a:ext cx="11334136" cy="4836446"/>
          </a:xfrm>
        </p:spPr>
        <p:txBody>
          <a:bodyPr>
            <a:normAutofit/>
          </a:bodyPr>
          <a:lstStyle/>
          <a:p>
            <a:r>
              <a:rPr lang="en-US" sz="2600" dirty="0">
                <a:latin typeface="Arial" panose="020B0604020202020204" pitchFamily="34" charset="0"/>
                <a:cs typeface="Arial" panose="020B0604020202020204" pitchFamily="34" charset="0"/>
              </a:rPr>
              <a:t>Please note this is a Microsoft Teams Live event, so as an attendee you cannot be seen or heard.</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We will be using the Q+A function to take your questions for the dedicated Q+A session, so please do use this to submit questions throughout the session, and any we don’t pickup in the meeting time, we will pickup afterwards.</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We are recording this meeting, for future reference. </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These slides and further information will be circulated after the meeting.</a:t>
            </a:r>
          </a:p>
          <a:p>
            <a:pPr marL="0" indent="0">
              <a:buNone/>
            </a:pPr>
            <a:endParaRPr lang="en-GB" dirty="0"/>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35852122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0166" y="267287"/>
            <a:ext cx="5809957" cy="1129033"/>
          </a:xfrm>
        </p:spPr>
        <p:txBody>
          <a:bodyPr>
            <a:normAutofit fontScale="90000"/>
          </a:bodyPr>
          <a:lstStyle/>
          <a:p>
            <a:r>
              <a:rPr lang="en-GB" sz="3100" dirty="0">
                <a:latin typeface="Arial" panose="020B0604020202020204" pitchFamily="34" charset="0"/>
                <a:cs typeface="Arial" panose="020B0604020202020204" pitchFamily="34" charset="0"/>
              </a:rPr>
              <a:t>Introduction </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Laura Roberts - Director of Skills </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Development &amp; Participation</a:t>
            </a:r>
            <a:br>
              <a:rPr lang="en-GB" sz="31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
        <p:nvSpPr>
          <p:cNvPr id="6" name="TextBox 5">
            <a:extLst>
              <a:ext uri="{FF2B5EF4-FFF2-40B4-BE49-F238E27FC236}">
                <a16:creationId xmlns:a16="http://schemas.microsoft.com/office/drawing/2014/main" id="{C4B5B716-2C76-4533-B38F-829B52218926}"/>
              </a:ext>
            </a:extLst>
          </p:cNvPr>
          <p:cNvSpPr txBox="1"/>
          <p:nvPr/>
        </p:nvSpPr>
        <p:spPr>
          <a:xfrm>
            <a:off x="180535" y="1711801"/>
            <a:ext cx="11830930" cy="4708981"/>
          </a:xfrm>
          <a:prstGeom prst="rect">
            <a:avLst/>
          </a:prstGeom>
          <a:noFill/>
        </p:spPr>
        <p:txBody>
          <a:bodyPr wrap="square">
            <a:spAutoFit/>
          </a:bodyPr>
          <a:lstStyle/>
          <a:p>
            <a:r>
              <a:rPr lang="en-GB" sz="2400" kern="1200" dirty="0">
                <a:solidFill>
                  <a:schemeClr val="tx1"/>
                </a:solidFill>
                <a:effectLst/>
                <a:latin typeface="Arial" panose="020B0604020202020204" pitchFamily="34" charset="0"/>
                <a:cs typeface="Arial" panose="020B0604020202020204" pitchFamily="34" charset="0"/>
              </a:rPr>
              <a:t>I am delighted to officially launch this project to increase the Registered Nurse Degree Apprenticeship opportunities. The national Talent for Care Apprenticeship team will be leading this project until September 2025. </a:t>
            </a:r>
          </a:p>
          <a:p>
            <a:endParaRPr lang="en-GB" sz="2400" kern="1200" dirty="0">
              <a:solidFill>
                <a:schemeClr val="tx1"/>
              </a:solidFill>
              <a:effectLst/>
              <a:latin typeface="Arial" panose="020B0604020202020204" pitchFamily="34" charset="0"/>
              <a:cs typeface="Arial" panose="020B0604020202020204" pitchFamily="34" charset="0"/>
            </a:endParaRPr>
          </a:p>
          <a:p>
            <a:r>
              <a:rPr lang="en-GB" sz="2400" kern="1200" dirty="0">
                <a:solidFill>
                  <a:schemeClr val="tx1"/>
                </a:solidFill>
                <a:effectLst/>
                <a:latin typeface="Arial" panose="020B0604020202020204" pitchFamily="34" charset="0"/>
                <a:cs typeface="Arial" panose="020B0604020202020204" pitchFamily="34" charset="0"/>
              </a:rPr>
              <a:t>There will be more information, support and guidance but in the meantime we encourage Apprenticeship &amp;  Nursing Leads, education partners, and HEE Apprenticeship Relationship Managers to begin scoping the potential in your areas/organisations.</a:t>
            </a:r>
          </a:p>
          <a:p>
            <a:endParaRPr lang="en-GB" sz="2400" kern="1200" dirty="0">
              <a:solidFill>
                <a:schemeClr val="tx1"/>
              </a:solidFill>
              <a:effectLst/>
              <a:latin typeface="Arial" panose="020B0604020202020204" pitchFamily="34" charset="0"/>
              <a:cs typeface="Arial" panose="020B0604020202020204" pitchFamily="34" charset="0"/>
            </a:endParaRPr>
          </a:p>
          <a:p>
            <a:r>
              <a:rPr lang="en-GB" sz="2400" kern="1200" dirty="0">
                <a:solidFill>
                  <a:schemeClr val="tx1"/>
                </a:solidFill>
                <a:effectLst/>
                <a:latin typeface="Arial" panose="020B0604020202020204" pitchFamily="34" charset="0"/>
                <a:cs typeface="Arial" panose="020B0604020202020204" pitchFamily="34" charset="0"/>
              </a:rPr>
              <a:t>Thanking you again for playing your important role in this exciting opportunity to grow the Registered Nursing workforce. </a:t>
            </a:r>
          </a:p>
          <a:p>
            <a:r>
              <a:rPr lang="en-GB" sz="1800" kern="1200" dirty="0">
                <a:solidFill>
                  <a:schemeClr val="tx1"/>
                </a:solidFill>
                <a:effectLst/>
                <a:latin typeface="+mn-lt"/>
                <a:ea typeface="+mn-ea"/>
                <a:cs typeface="+mn-cs"/>
              </a:rPr>
              <a:t> </a:t>
            </a:r>
          </a:p>
          <a:p>
            <a:r>
              <a:rPr lang="en-GB" sz="18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9757951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215" y="920131"/>
            <a:ext cx="6558032" cy="699441"/>
          </a:xfrm>
        </p:spPr>
        <p:txBody>
          <a:bodyPr>
            <a:normAutofit/>
          </a:bodyPr>
          <a:lstStyle/>
          <a:p>
            <a:r>
              <a:rPr lang="en-GB" sz="2800" dirty="0">
                <a:latin typeface="Arial" panose="020B0604020202020204" pitchFamily="34" charset="0"/>
                <a:cs typeface="Arial" panose="020B0604020202020204" pitchFamily="34" charset="0"/>
              </a:rPr>
              <a:t>Background – Jane Hadfield</a:t>
            </a:r>
          </a:p>
        </p:txBody>
      </p:sp>
      <p:sp>
        <p:nvSpPr>
          <p:cNvPr id="6" name="Text Placeholder 5"/>
          <p:cNvSpPr>
            <a:spLocks noGrp="1"/>
          </p:cNvSpPr>
          <p:nvPr>
            <p:ph type="body" idx="1"/>
          </p:nvPr>
        </p:nvSpPr>
        <p:spPr>
          <a:xfrm>
            <a:off x="323214" y="1903120"/>
            <a:ext cx="11486493" cy="3505788"/>
          </a:xfrm>
        </p:spPr>
        <p:txBody>
          <a:bodyPr>
            <a:normAutofit/>
          </a:bodyPr>
          <a:lstStyle/>
          <a:p>
            <a:r>
              <a:rPr lang="en-GB" sz="2600" dirty="0">
                <a:latin typeface="Arial" panose="020B0604020202020204" pitchFamily="34" charset="0"/>
                <a:cs typeface="Arial" panose="020B0604020202020204" pitchFamily="34" charset="0"/>
              </a:rPr>
              <a:t>Apprenticeships are a key part of Government policy and The NHS Long Term Plan in creating employment opportunities for future health and care workforce.</a:t>
            </a:r>
          </a:p>
          <a:p>
            <a:pPr lvl="1"/>
            <a:r>
              <a:rPr lang="en-GB" sz="2600" dirty="0">
                <a:latin typeface="Arial" panose="020B0604020202020204" pitchFamily="34" charset="0"/>
                <a:cs typeface="Arial" panose="020B0604020202020204" pitchFamily="34" charset="0"/>
              </a:rPr>
              <a:t>Health sector employers have engaged extensively in the development of apprenticeship standards of which the Registered Nurse Degree Apprenticeship (RNDA) was one of the first that employers developed.</a:t>
            </a:r>
          </a:p>
          <a:p>
            <a:pPr marL="457200" lvl="1" indent="0">
              <a:buNone/>
            </a:pPr>
            <a:endParaRPr lang="en-GB" sz="2600" dirty="0">
              <a:latin typeface="Arial" panose="020B0604020202020204" pitchFamily="34" charset="0"/>
              <a:cs typeface="Arial" panose="020B0604020202020204" pitchFamily="34" charset="0"/>
            </a:endParaRPr>
          </a:p>
          <a:p>
            <a:pPr marL="0" indent="0">
              <a:buNone/>
            </a:pPr>
            <a:endParaRPr lang="en-GB" sz="26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17872643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ECF3D-E5A5-477E-8D50-319978A5ADBF}"/>
              </a:ext>
            </a:extLst>
          </p:cNvPr>
          <p:cNvSpPr>
            <a:spLocks noGrp="1"/>
          </p:cNvSpPr>
          <p:nvPr>
            <p:ph type="title"/>
          </p:nvPr>
        </p:nvSpPr>
        <p:spPr>
          <a:xfrm>
            <a:off x="125655" y="392855"/>
            <a:ext cx="6584634" cy="679450"/>
          </a:xfrm>
        </p:spPr>
        <p:txBody>
          <a:bodyPr>
            <a:normAutofit/>
          </a:bodyPr>
          <a:lstStyle/>
          <a:p>
            <a:r>
              <a:rPr lang="en-GB" sz="2800" dirty="0">
                <a:latin typeface="Arial" panose="020B0604020202020204" pitchFamily="34" charset="0"/>
                <a:cs typeface="Arial" panose="020B0604020202020204" pitchFamily="34" charset="0"/>
              </a:rPr>
              <a:t>The DHSC Target – Jane Hadfield</a:t>
            </a:r>
            <a:endParaRPr lang="en-GB" sz="2800" dirty="0"/>
          </a:p>
        </p:txBody>
      </p:sp>
      <p:sp>
        <p:nvSpPr>
          <p:cNvPr id="3" name="Text Placeholder 2">
            <a:extLst>
              <a:ext uri="{FF2B5EF4-FFF2-40B4-BE49-F238E27FC236}">
                <a16:creationId xmlns:a16="http://schemas.microsoft.com/office/drawing/2014/main" id="{AB8A0D72-63FC-4FB2-A173-36CD8C499C55}"/>
              </a:ext>
            </a:extLst>
          </p:cNvPr>
          <p:cNvSpPr>
            <a:spLocks noGrp="1"/>
          </p:cNvSpPr>
          <p:nvPr>
            <p:ph type="body" idx="1"/>
          </p:nvPr>
        </p:nvSpPr>
        <p:spPr>
          <a:xfrm>
            <a:off x="125655" y="1072305"/>
            <a:ext cx="11761545" cy="3105800"/>
          </a:xfrm>
        </p:spPr>
        <p:txBody>
          <a:bodyPr>
            <a:normAutofit fontScale="25000" lnSpcReduction="20000"/>
          </a:bodyPr>
          <a:lstStyle/>
          <a:p>
            <a:pPr fontAlgn="base"/>
            <a:endParaRPr lang="en-GB" sz="3700" dirty="0">
              <a:latin typeface="Arial" panose="020B0604020202020204" pitchFamily="34" charset="0"/>
              <a:cs typeface="Arial" panose="020B0604020202020204" pitchFamily="34" charset="0"/>
            </a:endParaRPr>
          </a:p>
          <a:p>
            <a:pPr fontAlgn="base"/>
            <a:r>
              <a:rPr lang="en-GB" sz="10400" dirty="0">
                <a:latin typeface="Arial" panose="020B0604020202020204" pitchFamily="34" charset="0"/>
                <a:cs typeface="Arial" panose="020B0604020202020204" pitchFamily="34" charset="0"/>
              </a:rPr>
              <a:t>In support of the 50k Registered Nurse Government Manifesto Commitment, the Apprenticeship workstream will increase the uptake of RNDAs by two routes to Registered Nurse – </a:t>
            </a:r>
          </a:p>
          <a:p>
            <a:pPr lvl="1" fontAlgn="base"/>
            <a:endParaRPr lang="en-GB" sz="10400" dirty="0">
              <a:latin typeface="Arial" panose="020B0604020202020204" pitchFamily="34" charset="0"/>
              <a:cs typeface="Arial" panose="020B0604020202020204" pitchFamily="34" charset="0"/>
            </a:endParaRPr>
          </a:p>
          <a:p>
            <a:pPr lvl="1" fontAlgn="base"/>
            <a:r>
              <a:rPr lang="en-GB" sz="10400" dirty="0">
                <a:latin typeface="Arial" panose="020B0604020202020204" pitchFamily="34" charset="0"/>
                <a:cs typeface="Arial" panose="020B0604020202020204" pitchFamily="34" charset="0"/>
              </a:rPr>
              <a:t>2000 apprentice starts per year, with at least 1400 additional NMC registered and employed RNs (Full Time Equivalent) by the end of 2025 (i.e. 1400 over and above the number DH had predicted before this initiative) - for the </a:t>
            </a:r>
            <a:r>
              <a:rPr lang="en-GB" sz="10400" b="1" dirty="0">
                <a:latin typeface="Arial" panose="020B0604020202020204" pitchFamily="34" charset="0"/>
                <a:cs typeface="Arial" panose="020B0604020202020204" pitchFamily="34" charset="0"/>
              </a:rPr>
              <a:t>full</a:t>
            </a:r>
            <a:r>
              <a:rPr lang="en-GB" sz="10400" dirty="0">
                <a:latin typeface="Arial" panose="020B0604020202020204" pitchFamily="34" charset="0"/>
                <a:cs typeface="Arial" panose="020B0604020202020204" pitchFamily="34" charset="0"/>
              </a:rPr>
              <a:t> RNDA programme, which runs typically over 4 years.</a:t>
            </a:r>
          </a:p>
          <a:p>
            <a:pPr fontAlgn="base"/>
            <a:endParaRPr lang="en-GB" sz="10400" dirty="0">
              <a:latin typeface="Arial" panose="020B0604020202020204" pitchFamily="34" charset="0"/>
              <a:cs typeface="Arial" panose="020B0604020202020204" pitchFamily="34" charset="0"/>
            </a:endParaRPr>
          </a:p>
          <a:p>
            <a:pPr fontAlgn="base"/>
            <a:r>
              <a:rPr lang="en-GB" sz="10400" dirty="0">
                <a:latin typeface="Arial" panose="020B0604020202020204" pitchFamily="34" charset="0"/>
                <a:cs typeface="Arial" panose="020B0604020202020204" pitchFamily="34" charset="0"/>
              </a:rPr>
              <a:t>Nursing Associate/Assistant Practitioner ‘top up’ funding: an initial target of  additional 420 RNs which typically runs over two years (this cohort on programme 2020-2022).</a:t>
            </a:r>
          </a:p>
          <a:p>
            <a:pPr marL="457200" lvl="1" indent="0" fontAlgn="base">
              <a:buNone/>
            </a:pPr>
            <a:endParaRPr lang="en-GB" sz="10400" dirty="0">
              <a:latin typeface="Arial" panose="020B0604020202020204" pitchFamily="34" charset="0"/>
              <a:cs typeface="Arial" panose="020B0604020202020204" pitchFamily="34" charset="0"/>
            </a:endParaRPr>
          </a:p>
          <a:p>
            <a:pPr lvl="1" fontAlgn="base"/>
            <a:r>
              <a:rPr lang="en-GB" sz="10400" b="1" dirty="0">
                <a:latin typeface="Arial" panose="020B0604020202020204" pitchFamily="34" charset="0"/>
                <a:cs typeface="Arial" panose="020B0604020202020204" pitchFamily="34" charset="0"/>
              </a:rPr>
              <a:t>There are other workstreams supporting the programme including further Nursing Associate ‘top up’ funding is anticipated – watch this space for further announcements</a:t>
            </a:r>
            <a:r>
              <a:rPr lang="en-GB" sz="10400"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18235272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8F3A-62AD-4D85-A6EC-30C1FA6A1E25}"/>
              </a:ext>
            </a:extLst>
          </p:cNvPr>
          <p:cNvSpPr>
            <a:spLocks noGrp="1"/>
          </p:cNvSpPr>
          <p:nvPr>
            <p:ph type="title"/>
          </p:nvPr>
        </p:nvSpPr>
        <p:spPr>
          <a:xfrm>
            <a:off x="0" y="469824"/>
            <a:ext cx="11994047" cy="1280160"/>
          </a:xfrm>
        </p:spPr>
        <p:txBody>
          <a:bodyPr>
            <a:noAutofit/>
          </a:bodyPr>
          <a:lstStyle/>
          <a:p>
            <a:r>
              <a:rPr lang="en-GB" sz="2800" dirty="0">
                <a:latin typeface="Arial" panose="020B0604020202020204" pitchFamily="34" charset="0"/>
                <a:cs typeface="Arial" panose="020B0604020202020204" pitchFamily="34" charset="0"/>
              </a:rPr>
              <a:t>Registered Nurse Degree Apprentices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qualify with the Nursing and Midwifery Council, as Registered Nurses.</a:t>
            </a:r>
            <a:br>
              <a:rPr lang="en-GB" sz="2800" dirty="0">
                <a:latin typeface="Arial" panose="020B0604020202020204" pitchFamily="34" charset="0"/>
                <a:cs typeface="Arial" panose="020B0604020202020204" pitchFamily="34" charset="0"/>
              </a:rPr>
            </a:br>
            <a:endParaRPr lang="en-GB" sz="2800" dirty="0"/>
          </a:p>
        </p:txBody>
      </p:sp>
      <p:sp>
        <p:nvSpPr>
          <p:cNvPr id="3" name="Text Placeholder 2">
            <a:extLst>
              <a:ext uri="{FF2B5EF4-FFF2-40B4-BE49-F238E27FC236}">
                <a16:creationId xmlns:a16="http://schemas.microsoft.com/office/drawing/2014/main" id="{3B4A8279-5EC0-4CEA-9079-66CBE347962D}"/>
              </a:ext>
            </a:extLst>
          </p:cNvPr>
          <p:cNvSpPr>
            <a:spLocks noGrp="1"/>
          </p:cNvSpPr>
          <p:nvPr>
            <p:ph type="body" idx="1"/>
          </p:nvPr>
        </p:nvSpPr>
        <p:spPr>
          <a:xfrm>
            <a:off x="197953" y="1749984"/>
            <a:ext cx="11796094" cy="3176737"/>
          </a:xfrm>
        </p:spPr>
        <p:txBody>
          <a:bodyPr>
            <a:normAutofit fontScale="25000" lnSpcReduction="20000"/>
          </a:bodyPr>
          <a:lstStyle/>
          <a:p>
            <a:pPr lvl="1"/>
            <a:r>
              <a:rPr lang="en-GB" sz="10400" dirty="0">
                <a:latin typeface="Arial" panose="020B0604020202020204" pitchFamily="34" charset="0"/>
                <a:cs typeface="Arial" panose="020B0604020202020204" pitchFamily="34" charset="0"/>
              </a:rPr>
              <a:t>This is essentially the same as other Registered Nurse training programmes.</a:t>
            </a:r>
          </a:p>
          <a:p>
            <a:pPr marL="457200" lvl="1" indent="0">
              <a:buNone/>
            </a:pPr>
            <a:endParaRPr lang="en-GB" sz="10400" dirty="0">
              <a:latin typeface="Arial" panose="020B0604020202020204" pitchFamily="34" charset="0"/>
              <a:cs typeface="Arial" panose="020B0604020202020204" pitchFamily="34" charset="0"/>
            </a:endParaRPr>
          </a:p>
          <a:p>
            <a:pPr lvl="1"/>
            <a:r>
              <a:rPr lang="en-GB" sz="10400" dirty="0">
                <a:latin typeface="Arial" panose="020B0604020202020204" pitchFamily="34" charset="0"/>
                <a:cs typeface="Arial" panose="020B0604020202020204" pitchFamily="34" charset="0"/>
              </a:rPr>
              <a:t>The Registered Nurse Degree Apprenticeship* is a 4-year programme, or a 2 year ‘top up’ programme for those who meet recognition of prior learning and experience</a:t>
            </a:r>
          </a:p>
          <a:p>
            <a:pPr lvl="2"/>
            <a:r>
              <a:rPr lang="en-GB" sz="10400" dirty="0">
                <a:latin typeface="Arial" panose="020B0604020202020204" pitchFamily="34" charset="0"/>
                <a:cs typeface="Arial" panose="020B0604020202020204" pitchFamily="34" charset="0"/>
              </a:rPr>
              <a:t>Available in the 4 fields of adult, children, mental health and learning disability</a:t>
            </a:r>
            <a:endParaRPr lang="en-GB" sz="10400" i="1" dirty="0">
              <a:latin typeface="Arial" panose="020B0604020202020204" pitchFamily="34" charset="0"/>
              <a:cs typeface="Arial" panose="020B0604020202020204" pitchFamily="34" charset="0"/>
            </a:endParaRPr>
          </a:p>
          <a:p>
            <a:pPr lvl="1"/>
            <a:r>
              <a:rPr lang="en-GB" sz="10400" dirty="0">
                <a:latin typeface="Arial" panose="020B0604020202020204" pitchFamily="34" charset="0"/>
                <a:cs typeface="Arial" panose="020B0604020202020204" pitchFamily="34" charset="0"/>
              </a:rPr>
              <a:t>The Registered Nurse Apprenticeship requires the individual to be employed as an apprentice, with agreed supernumerary status</a:t>
            </a:r>
          </a:p>
          <a:p>
            <a:pPr lvl="1"/>
            <a:r>
              <a:rPr lang="en-GB" sz="10400" dirty="0">
                <a:latin typeface="Arial" panose="020B0604020202020204" pitchFamily="34" charset="0"/>
                <a:cs typeface="Arial" panose="020B0604020202020204" pitchFamily="34" charset="0"/>
              </a:rPr>
              <a:t>Those that have a first degree may be eligible to undergo the programme and qualify with a post graduate qualification.</a:t>
            </a:r>
          </a:p>
          <a:p>
            <a:pPr lvl="1"/>
            <a:r>
              <a:rPr lang="en-GB" sz="10400" dirty="0">
                <a:latin typeface="Arial" panose="020B0604020202020204" pitchFamily="34" charset="0"/>
                <a:cs typeface="Arial" panose="020B0604020202020204" pitchFamily="34" charset="0"/>
              </a:rPr>
              <a:t>There are currently around 1,000 Registered Nurse Degree Apprentices on programme.</a:t>
            </a:r>
          </a:p>
          <a:p>
            <a:pPr marL="457200" lvl="1" indent="0" algn="r">
              <a:buNone/>
            </a:pPr>
            <a:r>
              <a:rPr lang="en-GB" sz="6400" i="1" dirty="0">
                <a:latin typeface="Arial" panose="020B0604020202020204" pitchFamily="34" charset="0"/>
                <a:cs typeface="Arial" panose="020B0604020202020204" pitchFamily="34" charset="0"/>
              </a:rPr>
              <a:t>*in England</a:t>
            </a:r>
            <a:endParaRPr lang="en-GB" sz="6400" dirty="0"/>
          </a:p>
        </p:txBody>
      </p:sp>
      <p:sp>
        <p:nvSpPr>
          <p:cNvPr id="7" name="Footer Placeholder 16">
            <a:extLst>
              <a:ext uri="{FF2B5EF4-FFF2-40B4-BE49-F238E27FC236}">
                <a16:creationId xmlns:a16="http://schemas.microsoft.com/office/drawing/2014/main" id="{1CB54494-F5A9-48D1-9F5B-BCCFF3B5CC5F}"/>
              </a:ext>
            </a:extLst>
          </p:cNvPr>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10651931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2729" y="268547"/>
            <a:ext cx="7235906" cy="906476"/>
          </a:xfrm>
        </p:spPr>
        <p:txBody>
          <a:bodyPr>
            <a:normAutofit/>
          </a:bodyPr>
          <a:lstStyle/>
          <a:p>
            <a:r>
              <a:rPr lang="en-GB" sz="2800" dirty="0">
                <a:latin typeface="Arial" panose="020B0604020202020204" pitchFamily="34" charset="0"/>
                <a:cs typeface="Arial" panose="020B0604020202020204" pitchFamily="34" charset="0"/>
              </a:rPr>
              <a:t>Funding support – Jane Hadfield</a:t>
            </a:r>
          </a:p>
        </p:txBody>
      </p:sp>
      <p:sp>
        <p:nvSpPr>
          <p:cNvPr id="6" name="Text Placeholder 5"/>
          <p:cNvSpPr>
            <a:spLocks noGrp="1"/>
          </p:cNvSpPr>
          <p:nvPr>
            <p:ph type="body" idx="1"/>
          </p:nvPr>
        </p:nvSpPr>
        <p:spPr>
          <a:xfrm>
            <a:off x="222729" y="1021206"/>
            <a:ext cx="11703660" cy="5048669"/>
          </a:xfrm>
        </p:spPr>
        <p:txBody>
          <a:bodyPr>
            <a:noAutofit/>
          </a:bodyPr>
          <a:lstStyle/>
          <a:p>
            <a:r>
              <a:rPr lang="en-GB" sz="2600" dirty="0">
                <a:latin typeface="Arial" panose="020B0604020202020204" pitchFamily="34" charset="0"/>
                <a:cs typeface="Arial" panose="020B0604020202020204" pitchFamily="34" charset="0"/>
              </a:rPr>
              <a:t>This RNDA apprenticeship campaign includes an ‘employer support package’ to support major area of concerns from employers – the costs associated with the apprenticeship</a:t>
            </a:r>
          </a:p>
          <a:p>
            <a:pPr lvl="1"/>
            <a:r>
              <a:rPr lang="en-GB" sz="2600" b="1" dirty="0">
                <a:latin typeface="Arial" panose="020B0604020202020204" pitchFamily="34" charset="0"/>
                <a:cs typeface="Arial" panose="020B0604020202020204" pitchFamily="34" charset="0"/>
              </a:rPr>
              <a:t>The new funding is - £8,300 per apprentice per year for both new and existing apprentices. </a:t>
            </a:r>
            <a:endParaRPr lang="en-GB"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The funding supports employers with expenses such as staffing costs while apprentices are undertaking education and training.</a:t>
            </a:r>
          </a:p>
          <a:p>
            <a:pPr lvl="1"/>
            <a:r>
              <a:rPr lang="en-GB" sz="2600" dirty="0">
                <a:latin typeface="Arial" panose="020B0604020202020204" pitchFamily="34" charset="0"/>
                <a:cs typeface="Arial" panose="020B0604020202020204" pitchFamily="34" charset="0"/>
              </a:rPr>
              <a:t>Registered Nurse Degree Apprentices are employed and are paid a salary by their employer, and tuition are fees paid for through the apprenticeship levy. </a:t>
            </a:r>
          </a:p>
          <a:p>
            <a:r>
              <a:rPr lang="en-GB" sz="2600" dirty="0">
                <a:latin typeface="Arial" panose="020B0604020202020204" pitchFamily="34" charset="0"/>
                <a:cs typeface="Arial" panose="020B0604020202020204" pitchFamily="34" charset="0"/>
              </a:rPr>
              <a:t>Employers can also benefit from a new payment announced last month by DfE of £2,000 for each new apprentice they employ, aged under 25, and £1,500 for each new apprentice aged 25 and over, (until 31 January 2021).</a:t>
            </a:r>
            <a:endParaRPr lang="en-GB" sz="2600" dirty="0"/>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9127782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5C83-EA77-40C6-B539-C4BFA693E9A2}"/>
              </a:ext>
            </a:extLst>
          </p:cNvPr>
          <p:cNvSpPr>
            <a:spLocks noGrp="1"/>
          </p:cNvSpPr>
          <p:nvPr>
            <p:ph type="title"/>
          </p:nvPr>
        </p:nvSpPr>
        <p:spPr>
          <a:xfrm>
            <a:off x="159433" y="995045"/>
            <a:ext cx="11122855" cy="679450"/>
          </a:xfrm>
        </p:spPr>
        <p:txBody>
          <a:bodyPr>
            <a:noAutofit/>
          </a:bodyPr>
          <a:lstStyle/>
          <a:p>
            <a:r>
              <a:rPr lang="en-US" sz="2800" dirty="0">
                <a:latin typeface="Arial" panose="020B0604020202020204" pitchFamily="34" charset="0"/>
                <a:cs typeface="Arial" panose="020B0604020202020204" pitchFamily="34" charset="0"/>
              </a:rPr>
              <a:t>Nursing Associate and Assistant Practitioner to RN “top up”</a:t>
            </a:r>
            <a:endParaRPr lang="en-GB"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6C0C6C3-D434-4C25-8635-5C30CA2BF297}"/>
              </a:ext>
            </a:extLst>
          </p:cNvPr>
          <p:cNvSpPr>
            <a:spLocks noGrp="1"/>
          </p:cNvSpPr>
          <p:nvPr>
            <p:ph type="body" idx="1"/>
          </p:nvPr>
        </p:nvSpPr>
        <p:spPr>
          <a:xfrm>
            <a:off x="694007" y="1568668"/>
            <a:ext cx="10855567" cy="4522643"/>
          </a:xfrm>
        </p:spPr>
        <p:txBody>
          <a:bodyPr>
            <a:normAutofit lnSpcReduction="10000"/>
          </a:bodyPr>
          <a:lstStyle/>
          <a:p>
            <a:r>
              <a:rPr lang="en-GB" sz="2600" dirty="0">
                <a:effectLst/>
                <a:latin typeface="Arial" panose="020B0604020202020204" pitchFamily="34" charset="0"/>
                <a:ea typeface="Calibri" panose="020F0502020204030204" pitchFamily="34" charset="0"/>
                <a:cs typeface="Arial" panose="020B0604020202020204" pitchFamily="34" charset="0"/>
              </a:rPr>
              <a:t>Funding for the full two years (for a cohort of 420 new ‘top-up’ apprentices starting in the financial year 2020) has now been approved within HEE.</a:t>
            </a:r>
          </a:p>
          <a:p>
            <a:r>
              <a:rPr lang="en-GB" sz="2600" dirty="0">
                <a:latin typeface="Arial" panose="020B0604020202020204" pitchFamily="34" charset="0"/>
                <a:ea typeface="Calibri" panose="020F0502020204030204" pitchFamily="34" charset="0"/>
                <a:cs typeface="Arial" panose="020B0604020202020204" pitchFamily="34" charset="0"/>
              </a:rPr>
              <a:t>It is hoped that further f</a:t>
            </a:r>
            <a:r>
              <a:rPr lang="en-GB" sz="2600" dirty="0">
                <a:effectLst/>
                <a:latin typeface="Arial" panose="020B0604020202020204" pitchFamily="34" charset="0"/>
                <a:ea typeface="Calibri" panose="020F0502020204030204" pitchFamily="34" charset="0"/>
                <a:cs typeface="Arial" panose="020B0604020202020204" pitchFamily="34" charset="0"/>
              </a:rPr>
              <a:t>unding for future years within the +50k programme’s timescale will be decided on in the coming weeks. </a:t>
            </a:r>
          </a:p>
          <a:p>
            <a:pPr lvl="1"/>
            <a:r>
              <a:rPr lang="en-GB" sz="2600" dirty="0">
                <a:latin typeface="Arial" panose="020B0604020202020204" pitchFamily="34" charset="0"/>
                <a:ea typeface="Calibri" panose="020F0502020204030204" pitchFamily="34" charset="0"/>
                <a:cs typeface="Arial" panose="020B0604020202020204" pitchFamily="34" charset="0"/>
              </a:rPr>
              <a:t>Responding to e</a:t>
            </a:r>
            <a:r>
              <a:rPr lang="en-GB" sz="2600" dirty="0">
                <a:effectLst/>
                <a:latin typeface="Arial" panose="020B0604020202020204" pitchFamily="34" charset="0"/>
                <a:ea typeface="Calibri" panose="020F0502020204030204" pitchFamily="34" charset="0"/>
                <a:cs typeface="Arial" panose="020B0604020202020204" pitchFamily="34" charset="0"/>
              </a:rPr>
              <a:t>mployer interest</a:t>
            </a:r>
          </a:p>
          <a:p>
            <a:pPr marL="0" indent="0">
              <a:buNone/>
            </a:pPr>
            <a:endParaRPr lang="en-GB" sz="2600" dirty="0">
              <a:effectLst/>
              <a:latin typeface="Arial" panose="020B0604020202020204" pitchFamily="34" charset="0"/>
              <a:ea typeface="Calibri" panose="020F0502020204030204" pitchFamily="34" charset="0"/>
              <a:cs typeface="Arial" panose="020B0604020202020204" pitchFamily="34" charset="0"/>
            </a:endParaRPr>
          </a:p>
          <a:p>
            <a:r>
              <a:rPr lang="en-GB" sz="2600" dirty="0">
                <a:effectLst/>
                <a:latin typeface="Arial" panose="020B0604020202020204" pitchFamily="34" charset="0"/>
                <a:ea typeface="Calibri" panose="020F0502020204030204" pitchFamily="34" charset="0"/>
                <a:cs typeface="Arial" panose="020B0604020202020204" pitchFamily="34" charset="0"/>
              </a:rPr>
              <a:t>This initial launch enables us to get up and running with ‘top-up’ apprentice starts in 2020</a:t>
            </a:r>
          </a:p>
          <a:p>
            <a:endParaRPr lang="en-GB" sz="2600" dirty="0">
              <a:effectLst/>
              <a:latin typeface="Arial" panose="020B0604020202020204" pitchFamily="34" charset="0"/>
              <a:ea typeface="Calibri" panose="020F0502020204030204" pitchFamily="34" charset="0"/>
              <a:cs typeface="Arial" panose="020B0604020202020204" pitchFamily="34" charset="0"/>
            </a:endParaRPr>
          </a:p>
          <a:p>
            <a:r>
              <a:rPr lang="en-GB" sz="2600" dirty="0">
                <a:latin typeface="Arial" panose="020B0604020202020204" pitchFamily="34" charset="0"/>
                <a:ea typeface="Calibri" panose="020F0502020204030204" pitchFamily="34" charset="0"/>
                <a:cs typeface="Arial" panose="020B0604020202020204" pitchFamily="34" charset="0"/>
              </a:rPr>
              <a:t>This is great news, as it addresses the main issue arising from our employers for support for these staff.</a:t>
            </a:r>
          </a:p>
          <a:p>
            <a:pPr marL="0" indent="0">
              <a:buNone/>
            </a:pP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66386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649" y="942994"/>
            <a:ext cx="10363200" cy="679450"/>
          </a:xfrm>
        </p:spPr>
        <p:txBody>
          <a:bodyPr>
            <a:normAutofit/>
          </a:bodyPr>
          <a:lstStyle/>
          <a:p>
            <a:r>
              <a:rPr lang="en-GB" sz="2800" dirty="0">
                <a:latin typeface="Arial" panose="020B0604020202020204" pitchFamily="34" charset="0"/>
                <a:cs typeface="Arial" panose="020B0604020202020204" pitchFamily="34" charset="0"/>
              </a:rPr>
              <a:t>Spotlight on learning disability nursing - Ellie Gordon</a:t>
            </a:r>
          </a:p>
        </p:txBody>
      </p:sp>
      <p:sp>
        <p:nvSpPr>
          <p:cNvPr id="6" name="Text Placeholder 5"/>
          <p:cNvSpPr>
            <a:spLocks noGrp="1"/>
          </p:cNvSpPr>
          <p:nvPr>
            <p:ph type="body" idx="1"/>
          </p:nvPr>
        </p:nvSpPr>
        <p:spPr>
          <a:xfrm>
            <a:off x="428932" y="1616090"/>
            <a:ext cx="11334136" cy="4836446"/>
          </a:xfrm>
        </p:spPr>
        <p:txBody>
          <a:bodyPr>
            <a:normAutofit lnSpcReduction="10000"/>
          </a:bodyPr>
          <a:lstStyle/>
          <a:p>
            <a:r>
              <a:rPr lang="en-US" sz="2600" dirty="0">
                <a:latin typeface="Arial" panose="020B0604020202020204" pitchFamily="34" charset="0"/>
                <a:cs typeface="Arial" panose="020B0604020202020204" pitchFamily="34" charset="0"/>
              </a:rPr>
              <a:t>Learning Disability Nursing numbers are in decline from 18,546 on the NMC register in 2015 to 17,179 in 2020</a:t>
            </a:r>
          </a:p>
          <a:p>
            <a:pPr lvl="1"/>
            <a:r>
              <a:rPr lang="en-US" sz="2600" dirty="0">
                <a:latin typeface="Arial" panose="020B0604020202020204" pitchFamily="34" charset="0"/>
                <a:cs typeface="Arial" panose="020B0604020202020204" pitchFamily="34" charset="0"/>
              </a:rPr>
              <a:t>The Long Term plan identifies clear ambitions for people with a Learning Disability and/or Autism to get better support.</a:t>
            </a:r>
          </a:p>
          <a:p>
            <a:pPr lvl="1"/>
            <a:r>
              <a:rPr lang="en-US" sz="2600" dirty="0">
                <a:latin typeface="Arial" panose="020B0604020202020204" pitchFamily="34" charset="0"/>
                <a:cs typeface="Arial" panose="020B0604020202020204" pitchFamily="34" charset="0"/>
              </a:rPr>
              <a:t>Existing health inequalities mean people with a Learning Disability die at least 16 years earlier than their peers from preventable conditions –outlined in the LEDER reviews.</a:t>
            </a:r>
          </a:p>
          <a:p>
            <a:r>
              <a:rPr lang="en-US" sz="2600" dirty="0">
                <a:latin typeface="Arial" panose="020B0604020202020204" pitchFamily="34" charset="0"/>
                <a:cs typeface="Arial" panose="020B0604020202020204" pitchFamily="34" charset="0"/>
              </a:rPr>
              <a:t>All England plan for Learning Disability Nursing is joint HEE&amp;NHS E/I plan to increase Learning Disability nurse numbers.</a:t>
            </a:r>
          </a:p>
          <a:p>
            <a:r>
              <a:rPr lang="en-US" sz="2600" dirty="0">
                <a:latin typeface="Arial" panose="020B0604020202020204" pitchFamily="34" charset="0"/>
                <a:cs typeface="Arial" panose="020B0604020202020204" pitchFamily="34" charset="0"/>
              </a:rPr>
              <a:t>A core element is increasing the numbers of Learning Disability Nurse Degree Apprenticeships.</a:t>
            </a:r>
          </a:p>
          <a:p>
            <a:r>
              <a:rPr lang="en-US" sz="2600" dirty="0">
                <a:latin typeface="Arial" panose="020B0604020202020204" pitchFamily="34" charset="0"/>
                <a:cs typeface="Arial" panose="020B0604020202020204" pitchFamily="34" charset="0"/>
              </a:rPr>
              <a:t>To help do this - Learning Disability Nurse Degree Apprenticeship offer  - </a:t>
            </a:r>
            <a:r>
              <a:rPr lang="en-US" sz="2600" b="1" dirty="0">
                <a:latin typeface="Arial" panose="020B0604020202020204" pitchFamily="34" charset="0"/>
                <a:cs typeface="Arial" panose="020B0604020202020204" pitchFamily="34" charset="0"/>
              </a:rPr>
              <a:t>additional £3,900 per apprentice per year</a:t>
            </a:r>
            <a:r>
              <a:rPr lang="en-US" sz="2600" dirty="0">
                <a:latin typeface="Arial" panose="020B0604020202020204" pitchFamily="34" charset="0"/>
                <a:cs typeface="Arial" panose="020B0604020202020204" pitchFamily="34" charset="0"/>
              </a:rPr>
              <a:t>. </a:t>
            </a:r>
          </a:p>
          <a:p>
            <a:pPr marL="0" indent="0">
              <a:buNone/>
            </a:pPr>
            <a:endParaRPr lang="en-GB" dirty="0"/>
          </a:p>
        </p:txBody>
      </p:sp>
      <p:sp>
        <p:nvSpPr>
          <p:cNvPr id="4" name="Footer Placeholder 16"/>
          <p:cNvSpPr txBox="1">
            <a:spLocks/>
          </p:cNvSpPr>
          <p:nvPr/>
        </p:nvSpPr>
        <p:spPr>
          <a:xfrm>
            <a:off x="1876088" y="6420782"/>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TalentForCare</a:t>
            </a:r>
            <a:endParaRPr lang="en-GB" sz="1300" b="1" dirty="0"/>
          </a:p>
        </p:txBody>
      </p:sp>
    </p:spTree>
    <p:extLst>
      <p:ext uri="{BB962C8B-B14F-4D97-AF65-F5344CB8AC3E}">
        <p14:creationId xmlns:p14="http://schemas.microsoft.com/office/powerpoint/2010/main" val="189727334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31627F95EB9743B09BF3919F1EEFCD" ma:contentTypeVersion="12" ma:contentTypeDescription="Create a new document." ma:contentTypeScope="" ma:versionID="ab2ce66c3489eec17e69c5c6d8a2b121">
  <xsd:schema xmlns:xsd="http://www.w3.org/2001/XMLSchema" xmlns:xs="http://www.w3.org/2001/XMLSchema" xmlns:p="http://schemas.microsoft.com/office/2006/metadata/properties" xmlns:ns3="4dce21b4-0b54-48dd-89ee-8234badf998a" xmlns:ns4="6ae37202-5111-477c-92db-632f3170e115" targetNamespace="http://schemas.microsoft.com/office/2006/metadata/properties" ma:root="true" ma:fieldsID="6429551035caf2ce4668b47e0e499776" ns3:_="" ns4:_="">
    <xsd:import namespace="4dce21b4-0b54-48dd-89ee-8234badf998a"/>
    <xsd:import namespace="6ae37202-5111-477c-92db-632f3170e1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ce21b4-0b54-48dd-89ee-8234badf998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e37202-5111-477c-92db-632f3170e11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EAC5E9-E129-4B73-8471-2CF3F800AC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ce21b4-0b54-48dd-89ee-8234badf998a"/>
    <ds:schemaRef ds:uri="6ae37202-5111-477c-92db-632f3170e1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DE0D8D-DB3E-4290-96DD-683A772F1C70}">
  <ds:schemaRefs>
    <ds:schemaRef ds:uri="http://schemas.microsoft.com/sharepoint/v3/contenttype/forms"/>
  </ds:schemaRefs>
</ds:datastoreItem>
</file>

<file path=customXml/itemProps3.xml><?xml version="1.0" encoding="utf-8"?>
<ds:datastoreItem xmlns:ds="http://schemas.openxmlformats.org/officeDocument/2006/customXml" ds:itemID="{438B0EBC-E760-491B-AE1C-24CE99A15E9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696</TotalTime>
  <Words>3012</Words>
  <Application>Microsoft Office PowerPoint</Application>
  <PresentationFormat>Widescreen</PresentationFormat>
  <Paragraphs>239</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Welcome and Housekeeping – Jane Hadfield</vt:lpstr>
      <vt:lpstr>Introduction  Laura Roberts - Director of Skills  Development &amp; Participation  </vt:lpstr>
      <vt:lpstr>Background – Jane Hadfield</vt:lpstr>
      <vt:lpstr>The DHSC Target – Jane Hadfield</vt:lpstr>
      <vt:lpstr>Registered Nurse Degree Apprentices  qualify with the Nursing and Midwifery Council, as Registered Nurses. </vt:lpstr>
      <vt:lpstr>Funding support – Jane Hadfield</vt:lpstr>
      <vt:lpstr>Nursing Associate and Assistant Practitioner to RN “top up”</vt:lpstr>
      <vt:lpstr>Spotlight on learning disability nursing - Ellie Gordon</vt:lpstr>
      <vt:lpstr>Summary Funding table</vt:lpstr>
      <vt:lpstr>Project Management – Jane Hadfield</vt:lpstr>
      <vt:lpstr>Procurement– Lucy Hunte</vt:lpstr>
      <vt:lpstr>Procurement– Lucy Hunte</vt:lpstr>
      <vt:lpstr>Procurement and costing calculator – Lucy Hunte</vt:lpstr>
      <vt:lpstr>Skills for Life:  Getting your apprentices ready - Kirsty Marsh Hyde</vt:lpstr>
      <vt:lpstr>Next steps</vt:lpstr>
      <vt:lpstr>Question and Answer session –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Overarching aims</dc:title>
  <dc:creator>Oliver</dc:creator>
  <cp:lastModifiedBy>Jane Hadfield</cp:lastModifiedBy>
  <cp:revision>35</cp:revision>
  <dcterms:created xsi:type="dcterms:W3CDTF">2020-05-22T07:25:26Z</dcterms:created>
  <dcterms:modified xsi:type="dcterms:W3CDTF">2020-09-07T18:25:21Z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0x0101000D31627F95EB9743B09BF3919F1EEFCD</vt:lpwstr>
  </property>
</Properties>
</file>