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2"/>
  </p:notesMasterIdLst>
  <p:handoutMasterIdLst>
    <p:handoutMasterId r:id="rId23"/>
  </p:handoutMasterIdLst>
  <p:sldIdLst>
    <p:sldId id="256" r:id="rId5"/>
    <p:sldId id="258" r:id="rId6"/>
    <p:sldId id="754" r:id="rId7"/>
    <p:sldId id="289" r:id="rId8"/>
    <p:sldId id="755" r:id="rId9"/>
    <p:sldId id="756" r:id="rId10"/>
    <p:sldId id="757" r:id="rId11"/>
    <p:sldId id="758" r:id="rId12"/>
    <p:sldId id="759" r:id="rId13"/>
    <p:sldId id="751" r:id="rId14"/>
    <p:sldId id="760" r:id="rId15"/>
    <p:sldId id="765" r:id="rId16"/>
    <p:sldId id="761" r:id="rId17"/>
    <p:sldId id="762" r:id="rId18"/>
    <p:sldId id="766" r:id="rId19"/>
    <p:sldId id="763" r:id="rId20"/>
    <p:sldId id="764" r:id="rId21"/>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O'Leary" initials="KO" lastIdx="3" clrIdx="0">
    <p:extLst>
      <p:ext uri="{19B8F6BF-5375-455C-9EA6-DF929625EA0E}">
        <p15:presenceInfo xmlns:p15="http://schemas.microsoft.com/office/powerpoint/2012/main" userId="S::kristin.oleary@hee.nhs.uk::de2efebc-c4c0-45d0-8ef8-7dc8b61d5b0c" providerId="AD"/>
      </p:ext>
    </p:extLst>
  </p:cmAuthor>
  <p:cmAuthor id="2" name="Isabelle Yeung" initials="IY" lastIdx="2" clrIdx="1">
    <p:extLst>
      <p:ext uri="{19B8F6BF-5375-455C-9EA6-DF929625EA0E}">
        <p15:presenceInfo xmlns:p15="http://schemas.microsoft.com/office/powerpoint/2012/main" userId="S::Isabelle.Yeung@hee.nhs.uk::4bb5b843-387f-49aa-9769-8db788b17f81" providerId="AD"/>
      </p:ext>
    </p:extLst>
  </p:cmAuthor>
  <p:cmAuthor id="3" name="Louise Napier" initials="LN" lastIdx="1" clrIdx="2">
    <p:extLst>
      <p:ext uri="{19B8F6BF-5375-455C-9EA6-DF929625EA0E}">
        <p15:presenceInfo xmlns:p15="http://schemas.microsoft.com/office/powerpoint/2012/main" userId="S::louise.napier@hee.nhs.uk::483b0f98-8487-47e5-95f9-d190c17b25b6" providerId="AD"/>
      </p:ext>
    </p:extLst>
  </p:cmAuthor>
  <p:cmAuthor id="4" name="Marissa Lambert" initials="ML" lastIdx="16" clrIdx="3">
    <p:extLst>
      <p:ext uri="{19B8F6BF-5375-455C-9EA6-DF929625EA0E}">
        <p15:presenceInfo xmlns:p15="http://schemas.microsoft.com/office/powerpoint/2012/main" userId="S::Marissa.Lambert@nottshc.nhs.uk::cce939c7-1b32-4b06-82ac-0eb659f02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A3F42-EA50-4D59-BEF2-E474D7FCC90F}" v="52" dt="2021-10-18T13:00:53.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9339" autoAdjust="0"/>
  </p:normalViewPr>
  <p:slideViewPr>
    <p:cSldViewPr snapToGrid="0">
      <p:cViewPr varScale="1">
        <p:scale>
          <a:sx n="79" d="100"/>
          <a:sy n="79" d="100"/>
        </p:scale>
        <p:origin x="1620" y="8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622C2-406A-B444-9262-E8053FC33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787369-8FD9-3E45-B98D-E71BE8DBC9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A91D6-8414-064D-915B-577F8F28F671}" type="datetimeFigureOut">
              <a:rPr lang="en-US" smtClean="0"/>
              <a:t>10/27/2021</a:t>
            </a:fld>
            <a:endParaRPr lang="en-US"/>
          </a:p>
        </p:txBody>
      </p:sp>
      <p:sp>
        <p:nvSpPr>
          <p:cNvPr id="4" name="Footer Placeholder 3">
            <a:extLst>
              <a:ext uri="{FF2B5EF4-FFF2-40B4-BE49-F238E27FC236}">
                <a16:creationId xmlns:a16="http://schemas.microsoft.com/office/drawing/2014/main" id="{9BFF482B-B564-D146-92DE-8138A0F36F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11D7C4-F2EC-2246-9EF0-CAD6B2154F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037E-385B-9844-8C63-A30DC27FB082}" type="slidenum">
              <a:rPr lang="en-US" smtClean="0"/>
              <a:t>‹#›</a:t>
            </a:fld>
            <a:endParaRPr lang="en-US"/>
          </a:p>
        </p:txBody>
      </p:sp>
    </p:spTree>
    <p:extLst>
      <p:ext uri="{BB962C8B-B14F-4D97-AF65-F5344CB8AC3E}">
        <p14:creationId xmlns:p14="http://schemas.microsoft.com/office/powerpoint/2010/main" val="376713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F5DAE-6E15-7C40-B8BF-B8B4C7F36855}" type="datetimeFigureOut">
              <a:rPr lang="en-US" smtClean="0"/>
              <a:t>10/27/2021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08648-CEFD-6947-9EBC-FE1CCD6940F5}" type="slidenum">
              <a:rPr lang="en-US" smtClean="0"/>
              <a:t>‹#›</a:t>
            </a:fld>
            <a:endParaRPr lang="en-US"/>
          </a:p>
        </p:txBody>
      </p:sp>
    </p:spTree>
    <p:extLst>
      <p:ext uri="{BB962C8B-B14F-4D97-AF65-F5344CB8AC3E}">
        <p14:creationId xmlns:p14="http://schemas.microsoft.com/office/powerpoint/2010/main" val="2596119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a:cs typeface="Calibri"/>
            </a:endParaRPr>
          </a:p>
        </p:txBody>
      </p:sp>
      <p:sp>
        <p:nvSpPr>
          <p:cNvPr id="4" name="Slide Number Placeholder 3"/>
          <p:cNvSpPr>
            <a:spLocks noGrp="1"/>
          </p:cNvSpPr>
          <p:nvPr>
            <p:ph type="sldNum" sz="quarter" idx="5"/>
          </p:nvPr>
        </p:nvSpPr>
        <p:spPr/>
        <p:txBody>
          <a:bodyPr/>
          <a:lstStyle/>
          <a:p>
            <a:fld id="{C7308648-CEFD-6947-9EBC-FE1CCD6940F5}" type="slidenum">
              <a:rPr lang="en-US" smtClean="0"/>
              <a:t>2</a:t>
            </a:fld>
            <a:endParaRPr lang="en-US"/>
          </a:p>
        </p:txBody>
      </p:sp>
    </p:spTree>
    <p:extLst>
      <p:ext uri="{BB962C8B-B14F-4D97-AF65-F5344CB8AC3E}">
        <p14:creationId xmlns:p14="http://schemas.microsoft.com/office/powerpoint/2010/main" val="367141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latin typeface="Frutiger W01"/>
              </a:rPr>
              <a:t> </a:t>
            </a:r>
            <a:endParaRPr lang="en-US" b="0" i="0" dirty="0">
              <a:solidFill>
                <a:srgbClr val="222222"/>
              </a:solidFill>
              <a:effectLst/>
              <a:latin typeface="Frutiger W01"/>
            </a:endParaRPr>
          </a:p>
          <a:p>
            <a:pPr algn="just"/>
            <a:endParaRPr lang="en-GB" dirty="0">
              <a:cs typeface="Calibri"/>
            </a:endParaRPr>
          </a:p>
        </p:txBody>
      </p:sp>
      <p:sp>
        <p:nvSpPr>
          <p:cNvPr id="4" name="Slide Number Placeholder 3"/>
          <p:cNvSpPr>
            <a:spLocks noGrp="1"/>
          </p:cNvSpPr>
          <p:nvPr>
            <p:ph type="sldNum" sz="quarter" idx="5"/>
          </p:nvPr>
        </p:nvSpPr>
        <p:spPr/>
        <p:txBody>
          <a:bodyPr/>
          <a:lstStyle/>
          <a:p>
            <a:fld id="{C7308648-CEFD-6947-9EBC-FE1CCD6940F5}" type="slidenum">
              <a:rPr lang="en-US" smtClean="0"/>
              <a:t>4</a:t>
            </a:fld>
            <a:endParaRPr lang="en-US"/>
          </a:p>
        </p:txBody>
      </p:sp>
    </p:spTree>
    <p:extLst>
      <p:ext uri="{BB962C8B-B14F-4D97-AF65-F5344CB8AC3E}">
        <p14:creationId xmlns:p14="http://schemas.microsoft.com/office/powerpoint/2010/main" val="368623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9</a:t>
            </a:fld>
            <a:endParaRPr lang="en-US"/>
          </a:p>
        </p:txBody>
      </p:sp>
    </p:spTree>
    <p:extLst>
      <p:ext uri="{BB962C8B-B14F-4D97-AF65-F5344CB8AC3E}">
        <p14:creationId xmlns:p14="http://schemas.microsoft.com/office/powerpoint/2010/main" val="293988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10</a:t>
            </a:fld>
            <a:endParaRPr lang="en-US"/>
          </a:p>
        </p:txBody>
      </p:sp>
    </p:spTree>
    <p:extLst>
      <p:ext uri="{BB962C8B-B14F-4D97-AF65-F5344CB8AC3E}">
        <p14:creationId xmlns:p14="http://schemas.microsoft.com/office/powerpoint/2010/main" val="78133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11</a:t>
            </a:fld>
            <a:endParaRPr lang="en-US"/>
          </a:p>
        </p:txBody>
      </p:sp>
    </p:spTree>
    <p:extLst>
      <p:ext uri="{BB962C8B-B14F-4D97-AF65-F5344CB8AC3E}">
        <p14:creationId xmlns:p14="http://schemas.microsoft.com/office/powerpoint/2010/main" val="3911837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243257" y="790492"/>
            <a:ext cx="6453554" cy="656492"/>
          </a:xfrm>
        </p:spPr>
        <p:txBody>
          <a:bodyPr anchor="t">
            <a:normAutofit/>
          </a:bodyPr>
          <a:lstStyle>
            <a:lvl1pPr algn="l">
              <a:defRPr sz="2700"/>
            </a:lvl1pPr>
          </a:lstStyle>
          <a:p>
            <a:r>
              <a:rPr lang="en-US"/>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243254" y="3946063"/>
            <a:ext cx="5143500" cy="618392"/>
          </a:xfrm>
        </p:spPr>
        <p:txBody>
          <a:bodyPr/>
          <a:lstStyle>
            <a:lvl1pPr marL="0" indent="0" algn="l">
              <a:buNone/>
              <a:defRPr sz="1350" b="1">
                <a:solidFill>
                  <a:schemeClr val="tx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8" name="Triangle 7">
            <a:extLst>
              <a:ext uri="{FF2B5EF4-FFF2-40B4-BE49-F238E27FC236}">
                <a16:creationId xmlns:a16="http://schemas.microsoft.com/office/drawing/2014/main" id="{0C5A6CCC-8F85-4140-86B3-D49D1E685E31}"/>
              </a:ext>
            </a:extLst>
          </p:cNvPr>
          <p:cNvSpPr/>
          <p:nvPr userDrawn="1"/>
        </p:nvSpPr>
        <p:spPr>
          <a:xfrm rot="10800000">
            <a:off x="227282" y="1409921"/>
            <a:ext cx="438665"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tretch/>
        </p:blipFill>
        <p:spPr>
          <a:xfrm>
            <a:off x="0" y="297289"/>
            <a:ext cx="6858000" cy="4846211"/>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314946" y="1046377"/>
            <a:ext cx="5915025" cy="9941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314946" y="2141755"/>
            <a:ext cx="5915025" cy="1704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endParaRPr lang="en-GB" sz="975" b="1">
              <a:solidFill>
                <a:schemeClr val="accent5"/>
              </a:solidFill>
            </a:endParaRPr>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endParaRPr lang="en-GB" sz="975" b="1">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314946" y="1719471"/>
            <a:ext cx="4396202" cy="2516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endParaRPr lang="en-GB" sz="975" b="1">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314946" y="1719471"/>
            <a:ext cx="4396202" cy="2516997"/>
          </a:xfrm>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a:solidFill>
                  <a:schemeClr val="accent5"/>
                </a:solidFill>
              </a:rPr>
              <a:t>@</a:t>
            </a:r>
            <a:r>
              <a:rPr lang="en-GB" sz="975" b="1" err="1">
                <a:solidFill>
                  <a:schemeClr val="accent5"/>
                </a:solidFill>
              </a:rPr>
              <a:t>NHS_HealthEdEng</a:t>
            </a:r>
            <a:endParaRPr lang="en-GB" sz="975" b="1">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314949" y="1719471"/>
            <a:ext cx="3427136" cy="2594620"/>
          </a:xfrm>
        </p:spPr>
        <p:txBody>
          <a:bodyPr/>
          <a:lstStyle>
            <a:lvl1pPr marL="257169" indent="-257169">
              <a:buFont typeface="Arial" panose="020B0604020202020204" pitchFamily="34" charset="0"/>
              <a:buChar char="•"/>
              <a:defRPr sz="2100" b="0">
                <a:solidFill>
                  <a:schemeClr val="bg2">
                    <a:lumMod val="25000"/>
                  </a:schemeClr>
                </a:solidFill>
              </a:defRPr>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772122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471488" y="1344553"/>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471488" y="2439926"/>
            <a:ext cx="5915025" cy="23040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e.nhs.uk/our-work/mental-health/new-roles-mental-health/peer-support-worker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idgixeu-library.s3.amazonaws.com/library/90010032/2021_04_06PeerWorkerStandardforconsultationv1.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243254" y="4077796"/>
            <a:ext cx="5143500" cy="393465"/>
          </a:xfrm>
        </p:spPr>
        <p:txBody>
          <a:bodyPr vert="horz" lIns="91440" tIns="45720" rIns="91440" bIns="45720" rtlCol="0" anchor="t">
            <a:normAutofit/>
          </a:bodyPr>
          <a:lstStyle/>
          <a:p>
            <a:r>
              <a:rPr lang="en-US" dirty="0"/>
              <a:t>August 2021</a:t>
            </a:r>
          </a:p>
        </p:txBody>
      </p:sp>
      <p:sp>
        <p:nvSpPr>
          <p:cNvPr id="11" name="Triangle 10">
            <a:extLst>
              <a:ext uri="{FF2B5EF4-FFF2-40B4-BE49-F238E27FC236}">
                <a16:creationId xmlns:a16="http://schemas.microsoft.com/office/drawing/2014/main" id="{8E81544A-A4CA-384F-937F-7EAC77B67FBC}"/>
              </a:ext>
            </a:extLst>
          </p:cNvPr>
          <p:cNvSpPr/>
          <p:nvPr/>
        </p:nvSpPr>
        <p:spPr>
          <a:xfrm rot="10800000">
            <a:off x="303039" y="1541654"/>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28372D-C4B4-BF45-BF8F-065FBDC2AA95}"/>
              </a:ext>
            </a:extLst>
          </p:cNvPr>
          <p:cNvSpPr/>
          <p:nvPr/>
        </p:nvSpPr>
        <p:spPr>
          <a:xfrm>
            <a:off x="0" y="3710429"/>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1DA40B3-60F1-AC4C-BC75-1DFB592B81D3}"/>
              </a:ext>
            </a:extLst>
          </p:cNvPr>
          <p:cNvSpPr/>
          <p:nvPr/>
        </p:nvSpPr>
        <p:spPr>
          <a:xfrm>
            <a:off x="0" y="3839521"/>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4" name="Picture 13">
            <a:extLst>
              <a:ext uri="{FF2B5EF4-FFF2-40B4-BE49-F238E27FC236}">
                <a16:creationId xmlns:a16="http://schemas.microsoft.com/office/drawing/2014/main" id="{859F973A-FB81-4F4A-A2C3-7512A5F7B6F7}"/>
              </a:ext>
            </a:extLst>
          </p:cNvPr>
          <p:cNvPicPr preferRelativeResize="0">
            <a:picLocks/>
          </p:cNvPicPr>
          <p:nvPr/>
        </p:nvPicPr>
        <p:blipFill>
          <a:blip r:embed="rId2"/>
          <a:stretch>
            <a:fillRect/>
          </a:stretch>
        </p:blipFill>
        <p:spPr>
          <a:xfrm>
            <a:off x="4125114" y="0"/>
            <a:ext cx="2732886" cy="1047600"/>
          </a:xfrm>
          <a:prstGeom prst="rect">
            <a:avLst/>
          </a:prstGeom>
        </p:spPr>
      </p:pic>
      <p:sp>
        <p:nvSpPr>
          <p:cNvPr id="17" name="TextBox 16">
            <a:extLst>
              <a:ext uri="{FF2B5EF4-FFF2-40B4-BE49-F238E27FC236}">
                <a16:creationId xmlns:a16="http://schemas.microsoft.com/office/drawing/2014/main" id="{8D1A6C30-0E3D-4E43-9BBE-CC2AF1F38469}"/>
              </a:ext>
            </a:extLst>
          </p:cNvPr>
          <p:cNvSpPr txBox="1"/>
          <p:nvPr/>
        </p:nvSpPr>
        <p:spPr>
          <a:xfrm>
            <a:off x="303039" y="1047600"/>
            <a:ext cx="6164995" cy="1384995"/>
          </a:xfrm>
          <a:prstGeom prst="rect">
            <a:avLst/>
          </a:prstGeom>
          <a:noFill/>
        </p:spPr>
        <p:txBody>
          <a:bodyPr wrap="square" lIns="91440" tIns="45720" rIns="91440" bIns="45720" anchor="t">
            <a:spAutoFit/>
          </a:bodyPr>
          <a:lstStyle/>
          <a:p>
            <a:r>
              <a:rPr lang="en-GB" sz="2800" b="1" i="0" dirty="0">
                <a:solidFill>
                  <a:srgbClr val="A00054"/>
                </a:solidFill>
                <a:effectLst/>
                <a:latin typeface="Arial"/>
                <a:cs typeface="Arial"/>
              </a:rPr>
              <a:t>Peer Worker Apprenticeship</a:t>
            </a:r>
          </a:p>
          <a:p>
            <a:endParaRPr lang="en-GB" sz="2800" b="1" dirty="0">
              <a:solidFill>
                <a:srgbClr val="A00054"/>
              </a:solidFill>
              <a:latin typeface="Arial"/>
              <a:cs typeface="Arial"/>
            </a:endParaRPr>
          </a:p>
          <a:p>
            <a:r>
              <a:rPr lang="en-GB" sz="2800" b="1" dirty="0">
                <a:latin typeface="Arial"/>
                <a:cs typeface="Arial"/>
              </a:rPr>
              <a:t>Information and Guidance Pack</a:t>
            </a:r>
            <a:endParaRPr lang="en-GB" sz="2800" dirty="0">
              <a:latin typeface="Arial"/>
              <a:cs typeface="Arial"/>
            </a:endParaRPr>
          </a:p>
        </p:txBody>
      </p:sp>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A87E-DEE1-4BB7-8CF3-FB75B00D26E2}"/>
              </a:ext>
            </a:extLst>
          </p:cNvPr>
          <p:cNvSpPr>
            <a:spLocks noGrp="1"/>
          </p:cNvSpPr>
          <p:nvPr>
            <p:ph type="title"/>
          </p:nvPr>
        </p:nvSpPr>
        <p:spPr>
          <a:xfrm>
            <a:off x="177800" y="70439"/>
            <a:ext cx="5915025" cy="477154"/>
          </a:xfrm>
        </p:spPr>
        <p:txBody>
          <a:bodyPr>
            <a:noAutofit/>
          </a:bodyPr>
          <a:lstStyle/>
          <a:p>
            <a:r>
              <a:rPr lang="en-US" sz="2400" dirty="0"/>
              <a:t>Academic recognition and Progression</a:t>
            </a:r>
          </a:p>
        </p:txBody>
      </p:sp>
      <p:sp>
        <p:nvSpPr>
          <p:cNvPr id="3" name="Content Placeholder 2">
            <a:extLst>
              <a:ext uri="{FF2B5EF4-FFF2-40B4-BE49-F238E27FC236}">
                <a16:creationId xmlns:a16="http://schemas.microsoft.com/office/drawing/2014/main" id="{D824ABC4-A5CE-4216-A349-5FCFAD254050}"/>
              </a:ext>
            </a:extLst>
          </p:cNvPr>
          <p:cNvSpPr>
            <a:spLocks noGrp="1"/>
          </p:cNvSpPr>
          <p:nvPr>
            <p:ph idx="1"/>
          </p:nvPr>
        </p:nvSpPr>
        <p:spPr>
          <a:xfrm>
            <a:off x="177800" y="495301"/>
            <a:ext cx="6540500" cy="2663544"/>
          </a:xfrm>
        </p:spPr>
        <p:txBody>
          <a:bodyPr>
            <a:noAutofit/>
          </a:bodyPr>
          <a:lstStyle/>
          <a:p>
            <a:pPr marL="0" indent="0" algn="l" fontAlgn="base">
              <a:buNone/>
            </a:pPr>
            <a:r>
              <a:rPr lang="en-US" sz="1400" b="0" i="0" dirty="0">
                <a:solidFill>
                  <a:srgbClr val="404040"/>
                </a:solidFill>
                <a:effectLst/>
              </a:rPr>
              <a:t>The apprenticeship provides a full </a:t>
            </a:r>
            <a:r>
              <a:rPr lang="en-US" sz="1400" b="1" i="0" dirty="0">
                <a:solidFill>
                  <a:srgbClr val="404040"/>
                </a:solidFill>
                <a:effectLst/>
              </a:rPr>
              <a:t>level 3 qualification </a:t>
            </a:r>
            <a:r>
              <a:rPr lang="en-US" sz="1400" b="0" i="0" dirty="0">
                <a:solidFill>
                  <a:srgbClr val="404040"/>
                </a:solidFill>
                <a:effectLst/>
              </a:rPr>
              <a:t>that allows for academic recognition and progression.</a:t>
            </a:r>
          </a:p>
          <a:p>
            <a:pPr marL="0" indent="0" algn="l" fontAlgn="base">
              <a:buNone/>
            </a:pPr>
            <a:endParaRPr lang="en-US" sz="1400" dirty="0">
              <a:solidFill>
                <a:srgbClr val="404040"/>
              </a:solidFill>
            </a:endParaRPr>
          </a:p>
          <a:p>
            <a:pPr marL="0" indent="0" algn="l">
              <a:buNone/>
            </a:pPr>
            <a:r>
              <a:rPr lang="en-GB" sz="1400" b="0" i="0" u="none" strike="noStrike" baseline="0" dirty="0"/>
              <a:t>The apprenticeship also </a:t>
            </a:r>
            <a:r>
              <a:rPr lang="en-US" sz="1400" b="0" i="0" u="none" strike="noStrike" baseline="0" dirty="0"/>
              <a:t>provides a reference for employers of peer workers and </a:t>
            </a:r>
            <a:r>
              <a:rPr lang="en-US" sz="1400" b="1" i="0" u="none" strike="noStrike" baseline="0" dirty="0"/>
              <a:t>provides recognition as an occupation, </a:t>
            </a:r>
            <a:r>
              <a:rPr lang="en-US" sz="1400" b="0" i="0" u="none" strike="noStrike" baseline="0" dirty="0"/>
              <a:t>enabling </a:t>
            </a:r>
            <a:r>
              <a:rPr lang="en-US" sz="1400" dirty="0"/>
              <a:t>peer workers to </a:t>
            </a:r>
            <a:r>
              <a:rPr lang="en-US" sz="1400" b="0" i="0" u="none" strike="noStrike" baseline="0" dirty="0"/>
              <a:t>broaden and elevate their roles.</a:t>
            </a:r>
          </a:p>
          <a:p>
            <a:pPr marL="0" indent="0" algn="l">
              <a:buNone/>
            </a:pPr>
            <a:endParaRPr lang="en-US" sz="1400" b="0" i="0" u="none" strike="noStrike" baseline="0" dirty="0"/>
          </a:p>
          <a:p>
            <a:pPr marL="0" indent="0">
              <a:buNone/>
            </a:pPr>
            <a:r>
              <a:rPr lang="en-US" sz="1400" dirty="0"/>
              <a:t>The apprenticeship will provide peer workers with an </a:t>
            </a:r>
            <a:r>
              <a:rPr lang="en-US" sz="1400" b="1" dirty="0"/>
              <a:t>additional skill set, </a:t>
            </a:r>
            <a:r>
              <a:rPr lang="en-US" sz="1400" dirty="0"/>
              <a:t>enabling them to work into more senior roles.</a:t>
            </a:r>
          </a:p>
          <a:p>
            <a:pPr marL="0" indent="0">
              <a:buNone/>
            </a:pPr>
            <a:endParaRPr lang="en-US" sz="1400" dirty="0"/>
          </a:p>
          <a:p>
            <a:pPr marL="0" indent="0">
              <a:buNone/>
            </a:pPr>
            <a:r>
              <a:rPr lang="en-US" sz="1400" dirty="0"/>
              <a:t>The apprenticeship will support the employment of peer workers, allowing employers to retain </a:t>
            </a:r>
            <a:r>
              <a:rPr lang="en-US" sz="1400" b="1" dirty="0"/>
              <a:t>a skilled and vibrant peer workforce.</a:t>
            </a:r>
          </a:p>
          <a:p>
            <a:pPr marL="0" indent="0" algn="l">
              <a:buNone/>
            </a:pPr>
            <a:endParaRPr lang="en-US" sz="1400" b="0" i="0" dirty="0">
              <a:solidFill>
                <a:srgbClr val="404040"/>
              </a:solidFill>
              <a:effectLst/>
            </a:endParaRPr>
          </a:p>
          <a:p>
            <a:pPr marL="0" indent="0" algn="l" fontAlgn="base">
              <a:buNone/>
            </a:pPr>
            <a:r>
              <a:rPr lang="en-US" sz="1400" b="1" i="0" dirty="0">
                <a:solidFill>
                  <a:srgbClr val="404040"/>
                </a:solidFill>
                <a:effectLst/>
              </a:rPr>
              <a:t>Career progression opportunities may include:</a:t>
            </a:r>
          </a:p>
          <a:p>
            <a:pPr algn="l" fontAlgn="base">
              <a:buFont typeface="Arial" panose="020B0604020202020204" pitchFamily="34" charset="0"/>
              <a:buChar char="•"/>
            </a:pPr>
            <a:r>
              <a:rPr lang="en-US" sz="1400" dirty="0">
                <a:solidFill>
                  <a:srgbClr val="404040"/>
                </a:solidFill>
              </a:rPr>
              <a:t>P</a:t>
            </a:r>
            <a:r>
              <a:rPr lang="en-US" sz="1400" b="0" i="0" dirty="0">
                <a:solidFill>
                  <a:srgbClr val="404040"/>
                </a:solidFill>
                <a:effectLst/>
              </a:rPr>
              <a:t>eer leadership roles such as Peer Supervisor, Peer Support Development Worker, Peer Coordinator, Lead Peer Mentor, training and development, coaching and other health and social care professions.</a:t>
            </a:r>
            <a:endParaRPr lang="en-GB" sz="1400" dirty="0"/>
          </a:p>
        </p:txBody>
      </p:sp>
    </p:spTree>
    <p:extLst>
      <p:ext uri="{BB962C8B-B14F-4D97-AF65-F5344CB8AC3E}">
        <p14:creationId xmlns:p14="http://schemas.microsoft.com/office/powerpoint/2010/main" val="84455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4E1D-FA25-4FC4-B7DB-AAFFFF7F039F}"/>
              </a:ext>
            </a:extLst>
          </p:cNvPr>
          <p:cNvSpPr>
            <a:spLocks noGrp="1"/>
          </p:cNvSpPr>
          <p:nvPr>
            <p:ph type="title"/>
          </p:nvPr>
        </p:nvSpPr>
        <p:spPr>
          <a:xfrm>
            <a:off x="160306" y="406383"/>
            <a:ext cx="6193430" cy="477154"/>
          </a:xfrm>
        </p:spPr>
        <p:txBody>
          <a:bodyPr>
            <a:normAutofit fontScale="90000"/>
          </a:bodyPr>
          <a:lstStyle/>
          <a:p>
            <a:r>
              <a:rPr lang="en-US" sz="2800" dirty="0">
                <a:cs typeface="Segoe UI"/>
              </a:rPr>
              <a:t>The Competence Framework for Mental Health Peer Support Workers</a:t>
            </a:r>
            <a:br>
              <a:rPr lang="en-GB" sz="2800" dirty="0">
                <a:cs typeface="Segoe UI"/>
              </a:rPr>
            </a:br>
            <a:endParaRPr lang="en-GB" dirty="0"/>
          </a:p>
        </p:txBody>
      </p:sp>
      <p:sp>
        <p:nvSpPr>
          <p:cNvPr id="3" name="Content Placeholder 2">
            <a:extLst>
              <a:ext uri="{FF2B5EF4-FFF2-40B4-BE49-F238E27FC236}">
                <a16:creationId xmlns:a16="http://schemas.microsoft.com/office/drawing/2014/main" id="{4D9D96EC-C883-4A61-9CB2-1F51B3F8BF96}"/>
              </a:ext>
            </a:extLst>
          </p:cNvPr>
          <p:cNvSpPr>
            <a:spLocks noGrp="1"/>
          </p:cNvSpPr>
          <p:nvPr>
            <p:ph idx="1"/>
          </p:nvPr>
        </p:nvSpPr>
        <p:spPr>
          <a:xfrm>
            <a:off x="160306" y="831124"/>
            <a:ext cx="6537388" cy="3255941"/>
          </a:xfrm>
        </p:spPr>
        <p:txBody>
          <a:bodyPr>
            <a:noAutofit/>
          </a:bodyPr>
          <a:lstStyle/>
          <a:p>
            <a:pPr algn="l"/>
            <a:r>
              <a:rPr lang="en-US" sz="1400" dirty="0"/>
              <a:t>Commissioned by Health Education England as part of the </a:t>
            </a:r>
            <a:r>
              <a:rPr lang="en-US" sz="1400" dirty="0">
                <a:hlinkClick r:id="rId3"/>
              </a:rPr>
              <a:t>'New Roles' </a:t>
            </a:r>
            <a:r>
              <a:rPr lang="en-US" sz="1400" dirty="0" err="1">
                <a:hlinkClick r:id="rId3"/>
              </a:rPr>
              <a:t>programme</a:t>
            </a:r>
            <a:r>
              <a:rPr lang="en-US" sz="1400" dirty="0"/>
              <a:t>, ahead of a large expansion of PSW roles in statutory services around England.</a:t>
            </a:r>
          </a:p>
          <a:p>
            <a:pPr algn="l"/>
            <a:endParaRPr lang="en-US" sz="1400" dirty="0"/>
          </a:p>
          <a:p>
            <a:pPr algn="l"/>
            <a:r>
              <a:rPr lang="en-US" sz="1400" b="1" dirty="0"/>
              <a:t>The Competence Framework for MH PSWs </a:t>
            </a:r>
            <a:r>
              <a:rPr lang="en-US" sz="1400" dirty="0"/>
              <a:t>outlines the knowledge, skills and attitudes required of the role.</a:t>
            </a:r>
          </a:p>
          <a:p>
            <a:pPr algn="l"/>
            <a:endParaRPr lang="en-US" sz="1400" dirty="0"/>
          </a:p>
          <a:p>
            <a:pPr algn="l"/>
            <a:r>
              <a:rPr lang="en-US" sz="1400" dirty="0"/>
              <a:t>It outlines </a:t>
            </a:r>
            <a:r>
              <a:rPr lang="en-US" sz="1400" b="1" dirty="0"/>
              <a:t>core skills for people starting out as MH PSWs </a:t>
            </a:r>
            <a:r>
              <a:rPr lang="en-US" sz="1400" dirty="0"/>
              <a:t>and includes </a:t>
            </a:r>
            <a:r>
              <a:rPr lang="en-US" sz="1400" b="1" dirty="0"/>
              <a:t>optional skills for people who wish to develop further </a:t>
            </a:r>
            <a:r>
              <a:rPr lang="en-US" sz="1400" dirty="0"/>
              <a:t>within the role, and competences for </a:t>
            </a:r>
            <a:r>
              <a:rPr lang="en-US" sz="1400" dirty="0" err="1"/>
              <a:t>organisations</a:t>
            </a:r>
            <a:r>
              <a:rPr lang="en-US" sz="1400" dirty="0"/>
              <a:t> to support PSWs.</a:t>
            </a:r>
          </a:p>
          <a:p>
            <a:pPr algn="l"/>
            <a:endParaRPr lang="en-US" sz="1400" dirty="0"/>
          </a:p>
          <a:p>
            <a:pPr algn="l"/>
            <a:r>
              <a:rPr lang="en-US" sz="1400" dirty="0"/>
              <a:t>It is relevant to </a:t>
            </a:r>
            <a:r>
              <a:rPr lang="en-US" sz="1400" b="1" dirty="0"/>
              <a:t>mental health </a:t>
            </a:r>
            <a:r>
              <a:rPr lang="en-US" sz="1400" dirty="0"/>
              <a:t>care services, team members working with MH PSWs, their managers and commissioners, as well as voluntary community and social enterprise.</a:t>
            </a:r>
          </a:p>
          <a:p>
            <a:pPr algn="l"/>
            <a:r>
              <a:rPr lang="en-US" sz="1400" dirty="0">
                <a:hlinkClick r:id="rId3"/>
              </a:rPr>
              <a:t>https://www.hee.nhs.uk/our-work/mental-health/new-roles-mental-health/peer-support-workers</a:t>
            </a:r>
            <a:r>
              <a:rPr lang="en-US" sz="1400" dirty="0"/>
              <a:t> </a:t>
            </a:r>
          </a:p>
          <a:p>
            <a:endParaRPr lang="en-GB" sz="1400" dirty="0"/>
          </a:p>
        </p:txBody>
      </p:sp>
    </p:spTree>
    <p:extLst>
      <p:ext uri="{BB962C8B-B14F-4D97-AF65-F5344CB8AC3E}">
        <p14:creationId xmlns:p14="http://schemas.microsoft.com/office/powerpoint/2010/main" val="205881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C85E-04DD-43FC-8EB8-908B567F3B7D}"/>
              </a:ext>
            </a:extLst>
          </p:cNvPr>
          <p:cNvSpPr>
            <a:spLocks noGrp="1"/>
          </p:cNvSpPr>
          <p:nvPr>
            <p:ph type="title"/>
          </p:nvPr>
        </p:nvSpPr>
        <p:spPr>
          <a:xfrm>
            <a:off x="314945" y="285659"/>
            <a:ext cx="5915025" cy="477154"/>
          </a:xfrm>
        </p:spPr>
        <p:txBody>
          <a:bodyPr>
            <a:normAutofit/>
          </a:bodyPr>
          <a:lstStyle/>
          <a:p>
            <a:r>
              <a:rPr lang="en-US" dirty="0"/>
              <a:t>Shared Purpose and Ambition</a:t>
            </a:r>
            <a:endParaRPr lang="en-GB" dirty="0"/>
          </a:p>
        </p:txBody>
      </p:sp>
      <p:sp>
        <p:nvSpPr>
          <p:cNvPr id="3" name="Content Placeholder 2">
            <a:extLst>
              <a:ext uri="{FF2B5EF4-FFF2-40B4-BE49-F238E27FC236}">
                <a16:creationId xmlns:a16="http://schemas.microsoft.com/office/drawing/2014/main" id="{B063956F-A371-432E-8C8D-A79912767124}"/>
              </a:ext>
            </a:extLst>
          </p:cNvPr>
          <p:cNvSpPr>
            <a:spLocks noGrp="1"/>
          </p:cNvSpPr>
          <p:nvPr>
            <p:ph idx="1"/>
          </p:nvPr>
        </p:nvSpPr>
        <p:spPr>
          <a:xfrm>
            <a:off x="314945" y="874226"/>
            <a:ext cx="6247219" cy="3697773"/>
          </a:xfrm>
        </p:spPr>
        <p:txBody>
          <a:bodyPr>
            <a:normAutofit fontScale="92500" lnSpcReduction="20000"/>
          </a:bodyPr>
          <a:lstStyle/>
          <a:p>
            <a:r>
              <a:rPr lang="en-GB" sz="2000" dirty="0">
                <a:effectLst/>
                <a:ea typeface="Calibri" panose="020F0502020204030204" pitchFamily="34" charset="0"/>
              </a:rPr>
              <a:t>The </a:t>
            </a:r>
            <a:r>
              <a:rPr lang="en-GB" sz="2000" dirty="0">
                <a:ea typeface="Calibri" panose="020F0502020204030204" pitchFamily="34" charset="0"/>
              </a:rPr>
              <a:t>Peer Support Apprenticeship and the HEE MH Competence Framework are separate pieces of work, that although separate are complimentary to each other and share a joint ambition. </a:t>
            </a:r>
          </a:p>
          <a:p>
            <a:endParaRPr lang="en-GB" sz="2000" dirty="0">
              <a:ea typeface="Calibri" panose="020F0502020204030204" pitchFamily="34" charset="0"/>
            </a:endParaRPr>
          </a:p>
          <a:p>
            <a:r>
              <a:rPr lang="en-GB" sz="2000" dirty="0">
                <a:ea typeface="Calibri" panose="020F0502020204030204" pitchFamily="34" charset="0"/>
              </a:rPr>
              <a:t>Sh</a:t>
            </a:r>
            <a:r>
              <a:rPr lang="en-GB" sz="2000" dirty="0">
                <a:effectLst/>
                <a:ea typeface="Calibri" panose="020F0502020204030204" pitchFamily="34" charset="0"/>
              </a:rPr>
              <a:t>ared ambition = </a:t>
            </a:r>
            <a:r>
              <a:rPr lang="en-GB" sz="2000" dirty="0">
                <a:ea typeface="Calibri" panose="020F0502020204030204" pitchFamily="34" charset="0"/>
              </a:rPr>
              <a:t>e</a:t>
            </a:r>
            <a:r>
              <a:rPr lang="en-GB" sz="2000" dirty="0">
                <a:effectLst/>
                <a:ea typeface="Calibri" panose="020F0502020204030204" pitchFamily="34" charset="0"/>
              </a:rPr>
              <a:t>nsuring a rapidly growing workforce is valued, supported and developed to a high standard. </a:t>
            </a:r>
          </a:p>
          <a:p>
            <a:endParaRPr lang="en-GB" sz="2000" dirty="0">
              <a:ea typeface="Calibri" panose="020F0502020204030204" pitchFamily="34" charset="0"/>
            </a:endParaRPr>
          </a:p>
          <a:p>
            <a:r>
              <a:rPr lang="en-GB" sz="2000" dirty="0">
                <a:effectLst/>
                <a:ea typeface="Calibri" panose="020F0502020204030204" pitchFamily="34" charset="0"/>
              </a:rPr>
              <a:t>Both are working to ensuring opportunities for training, development and progression. </a:t>
            </a:r>
          </a:p>
          <a:p>
            <a:endParaRPr lang="en-GB" sz="2000" dirty="0">
              <a:ea typeface="Calibri" panose="020F0502020204030204" pitchFamily="34" charset="0"/>
            </a:endParaRPr>
          </a:p>
          <a:p>
            <a:r>
              <a:rPr lang="en-GB" sz="2000" dirty="0">
                <a:effectLst/>
                <a:ea typeface="Calibri" panose="020F0502020204030204" pitchFamily="34" charset="0"/>
              </a:rPr>
              <a:t>Both coexist to enable employers to pick the right training and development options for their Peer Support workforce. </a:t>
            </a:r>
          </a:p>
          <a:p>
            <a:endParaRPr lang="en-GB" sz="1800" dirty="0"/>
          </a:p>
        </p:txBody>
      </p:sp>
    </p:spTree>
    <p:extLst>
      <p:ext uri="{BB962C8B-B14F-4D97-AF65-F5344CB8AC3E}">
        <p14:creationId xmlns:p14="http://schemas.microsoft.com/office/powerpoint/2010/main" val="323642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7127AC-A2DC-4C6C-94E7-11ED552533E0}"/>
              </a:ext>
            </a:extLst>
          </p:cNvPr>
          <p:cNvPicPr>
            <a:picLocks noChangeAspect="1"/>
          </p:cNvPicPr>
          <p:nvPr/>
        </p:nvPicPr>
        <p:blipFill>
          <a:blip r:embed="rId2"/>
          <a:stretch>
            <a:fillRect/>
          </a:stretch>
        </p:blipFill>
        <p:spPr>
          <a:xfrm>
            <a:off x="64537" y="48680"/>
            <a:ext cx="6419644" cy="1012024"/>
          </a:xfrm>
          <a:prstGeom prst="rect">
            <a:avLst/>
          </a:prstGeom>
        </p:spPr>
      </p:pic>
      <p:sp>
        <p:nvSpPr>
          <p:cNvPr id="6" name="Content Placeholder 2">
            <a:extLst>
              <a:ext uri="{FF2B5EF4-FFF2-40B4-BE49-F238E27FC236}">
                <a16:creationId xmlns:a16="http://schemas.microsoft.com/office/drawing/2014/main" id="{CE339470-73AF-4CC1-B607-460A59A1A98C}"/>
              </a:ext>
            </a:extLst>
          </p:cNvPr>
          <p:cNvSpPr>
            <a:spLocks noGrp="1"/>
          </p:cNvSpPr>
          <p:nvPr>
            <p:ph idx="1"/>
          </p:nvPr>
        </p:nvSpPr>
        <p:spPr>
          <a:xfrm>
            <a:off x="231432" y="943779"/>
            <a:ext cx="6419644" cy="3255941"/>
          </a:xfrm>
        </p:spPr>
        <p:txBody>
          <a:bodyPr>
            <a:noAutofit/>
          </a:bodyPr>
          <a:lstStyle/>
          <a:p>
            <a:pPr marL="0" indent="0" algn="l">
              <a:buNone/>
            </a:pPr>
            <a:r>
              <a:rPr lang="en-US" sz="1600" b="1" dirty="0">
                <a:solidFill>
                  <a:schemeClr val="tx1"/>
                </a:solidFill>
              </a:rPr>
              <a:t>Question: </a:t>
            </a:r>
            <a:r>
              <a:rPr lang="en-US" sz="1600" dirty="0"/>
              <a:t>Is the competence framework the same as the apprenticeship? </a:t>
            </a:r>
          </a:p>
          <a:p>
            <a:pPr algn="l"/>
            <a:endParaRPr lang="en-US" sz="1600" dirty="0"/>
          </a:p>
          <a:p>
            <a:pPr marL="0" indent="0" algn="l">
              <a:buNone/>
            </a:pPr>
            <a:r>
              <a:rPr lang="en-US" sz="1600" b="1" dirty="0">
                <a:solidFill>
                  <a:schemeClr val="accent5"/>
                </a:solidFill>
              </a:rPr>
              <a:t>Answer: </a:t>
            </a:r>
            <a:r>
              <a:rPr lang="en-US" sz="1600" dirty="0"/>
              <a:t>No, the competence framework is aimed specially at Mental Health PSW’s; the apprenticeship is different in that it is aimed at a variety of peer workers from across the health and justice sectors. This could include the following health and justice settings: mental health, perinatal, long term conditions, addiction problems, problem gambling, rough sleeping.</a:t>
            </a:r>
          </a:p>
          <a:p>
            <a:pPr marL="0" indent="0" algn="l">
              <a:buNone/>
            </a:pPr>
            <a:endParaRPr lang="en-US" sz="1600" dirty="0"/>
          </a:p>
          <a:p>
            <a:pPr marL="0" indent="0" algn="l">
              <a:buNone/>
            </a:pPr>
            <a:r>
              <a:rPr lang="en-US" sz="1600" dirty="0"/>
              <a:t>The length of the training is also different, the competence framework is typically 10 days training and the apprenticeship is 15 months in duration. </a:t>
            </a:r>
          </a:p>
          <a:p>
            <a:pPr marL="0" indent="0" algn="l">
              <a:buNone/>
            </a:pPr>
            <a:endParaRPr lang="en-US" sz="1600" dirty="0"/>
          </a:p>
          <a:p>
            <a:pPr marL="0" indent="0" algn="l">
              <a:buNone/>
            </a:pPr>
            <a:endParaRPr lang="en-US" sz="1600" dirty="0"/>
          </a:p>
          <a:p>
            <a:endParaRPr lang="en-GB" sz="1600" dirty="0"/>
          </a:p>
        </p:txBody>
      </p:sp>
    </p:spTree>
    <p:extLst>
      <p:ext uri="{BB962C8B-B14F-4D97-AF65-F5344CB8AC3E}">
        <p14:creationId xmlns:p14="http://schemas.microsoft.com/office/powerpoint/2010/main" val="84349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B86E728-1B12-4142-AB43-6E755F2F865E}"/>
              </a:ext>
            </a:extLst>
          </p:cNvPr>
          <p:cNvSpPr>
            <a:spLocks noGrp="1"/>
          </p:cNvSpPr>
          <p:nvPr>
            <p:ph idx="1"/>
          </p:nvPr>
        </p:nvSpPr>
        <p:spPr>
          <a:xfrm>
            <a:off x="311804" y="1045643"/>
            <a:ext cx="6234393" cy="2517775"/>
          </a:xfrm>
        </p:spPr>
        <p:txBody>
          <a:bodyPr>
            <a:noAutofit/>
          </a:bodyPr>
          <a:lstStyle/>
          <a:p>
            <a:pPr marL="0" indent="0" algn="l">
              <a:buNone/>
            </a:pPr>
            <a:r>
              <a:rPr lang="en-US" sz="1600" b="1" dirty="0">
                <a:solidFill>
                  <a:schemeClr val="tx1"/>
                </a:solidFill>
              </a:rPr>
              <a:t>Question: </a:t>
            </a:r>
            <a:r>
              <a:rPr lang="en-US" sz="1600" dirty="0"/>
              <a:t>Could Peer Workers do the competence framework and then progress to the apprenticeship? </a:t>
            </a:r>
          </a:p>
          <a:p>
            <a:pPr algn="l"/>
            <a:endParaRPr lang="en-US" sz="1600" dirty="0"/>
          </a:p>
          <a:p>
            <a:pPr marL="0" indent="0" algn="l">
              <a:buNone/>
            </a:pPr>
            <a:r>
              <a:rPr lang="en-US" sz="1600" b="1" dirty="0">
                <a:solidFill>
                  <a:schemeClr val="accent5"/>
                </a:solidFill>
              </a:rPr>
              <a:t>Answer: </a:t>
            </a:r>
            <a:r>
              <a:rPr lang="en-US" sz="1600" dirty="0"/>
              <a:t>Yes, the competence framework provides standard competencies for MH PSW’s and would allow for progression on completion of the framework to the peer worker apprenticeship, should the service of individual want to.</a:t>
            </a:r>
          </a:p>
          <a:p>
            <a:pPr marL="0" indent="0" algn="l">
              <a:buNone/>
            </a:pPr>
            <a:endParaRPr lang="en-US" sz="1600" dirty="0"/>
          </a:p>
          <a:p>
            <a:pPr marL="0" indent="0" algn="l">
              <a:buNone/>
            </a:pPr>
            <a:r>
              <a:rPr lang="en-US" sz="1600" dirty="0"/>
              <a:t>Learners would probably be able to use some of their learning from the competence framework as evidence in the apprenticeship. </a:t>
            </a:r>
            <a:endParaRPr lang="en-GB" sz="1600" dirty="0"/>
          </a:p>
        </p:txBody>
      </p:sp>
      <p:pic>
        <p:nvPicPr>
          <p:cNvPr id="5" name="Picture 4">
            <a:extLst>
              <a:ext uri="{FF2B5EF4-FFF2-40B4-BE49-F238E27FC236}">
                <a16:creationId xmlns:a16="http://schemas.microsoft.com/office/drawing/2014/main" id="{1D0B51B0-848E-466C-A32D-2DCD747C2295}"/>
              </a:ext>
            </a:extLst>
          </p:cNvPr>
          <p:cNvPicPr>
            <a:picLocks noChangeAspect="1"/>
          </p:cNvPicPr>
          <p:nvPr/>
        </p:nvPicPr>
        <p:blipFill>
          <a:blip r:embed="rId2"/>
          <a:stretch>
            <a:fillRect/>
          </a:stretch>
        </p:blipFill>
        <p:spPr>
          <a:xfrm>
            <a:off x="126552" y="48680"/>
            <a:ext cx="6419644" cy="1012024"/>
          </a:xfrm>
          <a:prstGeom prst="rect">
            <a:avLst/>
          </a:prstGeom>
        </p:spPr>
      </p:pic>
    </p:spTree>
    <p:extLst>
      <p:ext uri="{BB962C8B-B14F-4D97-AF65-F5344CB8AC3E}">
        <p14:creationId xmlns:p14="http://schemas.microsoft.com/office/powerpoint/2010/main" val="2600492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CF98-AEDC-47FB-9106-F4999398F284}"/>
              </a:ext>
            </a:extLst>
          </p:cNvPr>
          <p:cNvSpPr>
            <a:spLocks noGrp="1"/>
          </p:cNvSpPr>
          <p:nvPr>
            <p:ph type="title"/>
          </p:nvPr>
        </p:nvSpPr>
        <p:spPr>
          <a:xfrm>
            <a:off x="314945" y="429878"/>
            <a:ext cx="5915025" cy="477154"/>
          </a:xfrm>
        </p:spPr>
        <p:txBody>
          <a:bodyPr>
            <a:normAutofit fontScale="90000"/>
          </a:bodyPr>
          <a:lstStyle/>
          <a:p>
            <a:r>
              <a:rPr lang="en-US" dirty="0"/>
              <a:t>Are there other training routes for Peer Workers? </a:t>
            </a:r>
            <a:endParaRPr lang="en-GB" dirty="0"/>
          </a:p>
        </p:txBody>
      </p:sp>
      <p:sp>
        <p:nvSpPr>
          <p:cNvPr id="3" name="Content Placeholder 2">
            <a:extLst>
              <a:ext uri="{FF2B5EF4-FFF2-40B4-BE49-F238E27FC236}">
                <a16:creationId xmlns:a16="http://schemas.microsoft.com/office/drawing/2014/main" id="{2CF409B3-586E-431C-B917-263A3E3FF457}"/>
              </a:ext>
            </a:extLst>
          </p:cNvPr>
          <p:cNvSpPr>
            <a:spLocks noGrp="1"/>
          </p:cNvSpPr>
          <p:nvPr>
            <p:ph idx="1"/>
          </p:nvPr>
        </p:nvSpPr>
        <p:spPr>
          <a:xfrm>
            <a:off x="314945" y="1185863"/>
            <a:ext cx="6228730" cy="3164905"/>
          </a:xfrm>
        </p:spPr>
        <p:txBody>
          <a:bodyPr>
            <a:normAutofit/>
          </a:bodyPr>
          <a:lstStyle/>
          <a:p>
            <a:pPr marL="0" indent="0">
              <a:buNone/>
            </a:pPr>
            <a:r>
              <a:rPr lang="en-US" sz="1800" dirty="0"/>
              <a:t>In additional the HEE MH competence framework and the Peer Worker Apprenticeship there are also other frameworks which offer different approaches, such as:</a:t>
            </a:r>
          </a:p>
          <a:p>
            <a:pPr marL="0" indent="0">
              <a:buNone/>
            </a:pPr>
            <a:endParaRPr lang="en-US" sz="1800" dirty="0"/>
          </a:p>
          <a:p>
            <a:r>
              <a:rPr lang="en-US" sz="1800" dirty="0"/>
              <a:t>peer-led approaches to peer support (Intentional Peer Support, Hearing Voices approach)</a:t>
            </a:r>
          </a:p>
          <a:p>
            <a:r>
              <a:rPr lang="en-US" sz="1800" dirty="0"/>
              <a:t>in-house trainings developed by employers</a:t>
            </a:r>
          </a:p>
          <a:p>
            <a:r>
              <a:rPr lang="en-US" sz="1800" dirty="0"/>
              <a:t>co-produced open-source training</a:t>
            </a:r>
          </a:p>
          <a:p>
            <a:r>
              <a:rPr lang="en-US" sz="1800" dirty="0"/>
              <a:t>or approaches to peer mentoring, befriending or peer coaching</a:t>
            </a:r>
            <a:endParaRPr lang="en-GB" sz="1800" dirty="0"/>
          </a:p>
        </p:txBody>
      </p:sp>
    </p:spTree>
    <p:extLst>
      <p:ext uri="{BB962C8B-B14F-4D97-AF65-F5344CB8AC3E}">
        <p14:creationId xmlns:p14="http://schemas.microsoft.com/office/powerpoint/2010/main" val="232547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C1008C1-AB2F-4050-A87D-5E622FEC6C76}"/>
              </a:ext>
            </a:extLst>
          </p:cNvPr>
          <p:cNvSpPr>
            <a:spLocks noGrp="1"/>
          </p:cNvSpPr>
          <p:nvPr>
            <p:ph idx="1"/>
          </p:nvPr>
        </p:nvSpPr>
        <p:spPr>
          <a:xfrm>
            <a:off x="211260" y="702609"/>
            <a:ext cx="6435479" cy="3738282"/>
          </a:xfrm>
        </p:spPr>
        <p:txBody>
          <a:bodyPr>
            <a:noAutofit/>
          </a:bodyPr>
          <a:lstStyle/>
          <a:p>
            <a:r>
              <a:rPr lang="en-US" sz="1400" dirty="0"/>
              <a:t>It is hoped that the peer worker apprenticeship will be approved for delivery in early 2022.</a:t>
            </a:r>
          </a:p>
          <a:p>
            <a:endParaRPr lang="en-US" sz="1400" dirty="0"/>
          </a:p>
          <a:p>
            <a:r>
              <a:rPr lang="en-US" sz="1400" dirty="0"/>
              <a:t>Once the Institute for Apprenticeships and Technical Education have approved the apprenticeship, HEE will support the implementation by a national tendering exercise.</a:t>
            </a:r>
          </a:p>
          <a:p>
            <a:endParaRPr lang="en-US" sz="1400" dirty="0"/>
          </a:p>
          <a:p>
            <a:r>
              <a:rPr lang="en-US" sz="1400" dirty="0"/>
              <a:t>The aim of the exercise will be to source national and regional providers who will be able to deliver high quality apprenticeship education.</a:t>
            </a:r>
          </a:p>
          <a:p>
            <a:endParaRPr lang="en-US" sz="1400" dirty="0"/>
          </a:p>
          <a:p>
            <a:r>
              <a:rPr lang="en-GB" sz="1400" dirty="0"/>
              <a:t>The procurement will form part of a suite of guidance material what will support employers to select quality training provers and embed the apprenticeship in their workforce.</a:t>
            </a:r>
          </a:p>
          <a:p>
            <a:endParaRPr lang="en-GB" sz="1400" dirty="0"/>
          </a:p>
          <a:p>
            <a:r>
              <a:rPr lang="en-GB" sz="1400" dirty="0"/>
              <a:t>Procurement will start in September/October 2021</a:t>
            </a:r>
          </a:p>
        </p:txBody>
      </p:sp>
      <p:sp>
        <p:nvSpPr>
          <p:cNvPr id="8" name="Title 1">
            <a:extLst>
              <a:ext uri="{FF2B5EF4-FFF2-40B4-BE49-F238E27FC236}">
                <a16:creationId xmlns:a16="http://schemas.microsoft.com/office/drawing/2014/main" id="{EC1D93C2-77F3-451F-985D-B0A5994279C5}"/>
              </a:ext>
            </a:extLst>
          </p:cNvPr>
          <p:cNvSpPr>
            <a:spLocks noGrp="1"/>
          </p:cNvSpPr>
          <p:nvPr>
            <p:ph type="title"/>
          </p:nvPr>
        </p:nvSpPr>
        <p:spPr>
          <a:xfrm>
            <a:off x="211260" y="273173"/>
            <a:ext cx="6193430" cy="477154"/>
          </a:xfrm>
        </p:spPr>
        <p:txBody>
          <a:bodyPr>
            <a:normAutofit fontScale="90000"/>
          </a:bodyPr>
          <a:lstStyle/>
          <a:p>
            <a:r>
              <a:rPr lang="en-US" sz="2800" dirty="0">
                <a:cs typeface="Segoe UI"/>
              </a:rPr>
              <a:t>Procurement and next steps </a:t>
            </a:r>
            <a:br>
              <a:rPr lang="en-GB" sz="2800" dirty="0">
                <a:cs typeface="Segoe UI"/>
              </a:rPr>
            </a:br>
            <a:endParaRPr lang="en-GB" dirty="0"/>
          </a:p>
        </p:txBody>
      </p:sp>
    </p:spTree>
    <p:extLst>
      <p:ext uri="{BB962C8B-B14F-4D97-AF65-F5344CB8AC3E}">
        <p14:creationId xmlns:p14="http://schemas.microsoft.com/office/powerpoint/2010/main" val="360719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15B7-A552-4F90-AD81-C97F82C8AFA1}"/>
              </a:ext>
            </a:extLst>
          </p:cNvPr>
          <p:cNvSpPr>
            <a:spLocks noGrp="1"/>
          </p:cNvSpPr>
          <p:nvPr>
            <p:ph type="title"/>
          </p:nvPr>
        </p:nvSpPr>
        <p:spPr>
          <a:xfrm>
            <a:off x="314946" y="333685"/>
            <a:ext cx="5915025" cy="477154"/>
          </a:xfrm>
        </p:spPr>
        <p:txBody>
          <a:bodyPr>
            <a:normAutofit fontScale="90000"/>
          </a:bodyPr>
          <a:lstStyle/>
          <a:p>
            <a:r>
              <a:rPr lang="en-GB" sz="2800" dirty="0">
                <a:cs typeface="Segoe UI"/>
              </a:rPr>
              <a:t>FAQ’s and Additional Guidance </a:t>
            </a:r>
            <a:br>
              <a:rPr lang="en-GB" sz="2800" dirty="0">
                <a:cs typeface="Segoe UI"/>
              </a:rPr>
            </a:br>
            <a:endParaRPr lang="en-GB" dirty="0"/>
          </a:p>
        </p:txBody>
      </p:sp>
      <p:sp>
        <p:nvSpPr>
          <p:cNvPr id="10" name="TextBox 9">
            <a:extLst>
              <a:ext uri="{FF2B5EF4-FFF2-40B4-BE49-F238E27FC236}">
                <a16:creationId xmlns:a16="http://schemas.microsoft.com/office/drawing/2014/main" id="{9B2FB79A-1230-4808-9670-DDBBC7543B5A}"/>
              </a:ext>
            </a:extLst>
          </p:cNvPr>
          <p:cNvSpPr txBox="1"/>
          <p:nvPr/>
        </p:nvSpPr>
        <p:spPr>
          <a:xfrm>
            <a:off x="553534" y="1561763"/>
            <a:ext cx="2718924" cy="1015663"/>
          </a:xfrm>
          <a:prstGeom prst="rect">
            <a:avLst/>
          </a:prstGeom>
          <a:noFill/>
        </p:spPr>
        <p:txBody>
          <a:bodyPr wrap="square" rtlCol="0">
            <a:spAutoFit/>
          </a:bodyPr>
          <a:lstStyle/>
          <a:p>
            <a:pPr algn="ctr"/>
            <a:r>
              <a:rPr lang="en-US" sz="2000" dirty="0"/>
              <a:t>Double click the document to access the FAQ’s</a:t>
            </a:r>
            <a:endParaRPr lang="en-GB" sz="2000" dirty="0"/>
          </a:p>
        </p:txBody>
      </p:sp>
      <p:pic>
        <p:nvPicPr>
          <p:cNvPr id="12" name="Graphic 11" descr="Right pointing backhand index with solid fill">
            <a:extLst>
              <a:ext uri="{FF2B5EF4-FFF2-40B4-BE49-F238E27FC236}">
                <a16:creationId xmlns:a16="http://schemas.microsoft.com/office/drawing/2014/main" id="{F921EF0A-0B85-4AD3-8529-A61AB5051C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5258" y="2413950"/>
            <a:ext cx="914400" cy="914400"/>
          </a:xfrm>
          <a:prstGeom prst="rect">
            <a:avLst/>
          </a:prstGeom>
        </p:spPr>
      </p:pic>
      <p:graphicFrame>
        <p:nvGraphicFramePr>
          <p:cNvPr id="3" name="Object 2">
            <a:extLst>
              <a:ext uri="{FF2B5EF4-FFF2-40B4-BE49-F238E27FC236}">
                <a16:creationId xmlns:a16="http://schemas.microsoft.com/office/drawing/2014/main" id="{F5BC1645-00A8-4808-82F5-8D30A3D8648D}"/>
              </a:ext>
            </a:extLst>
          </p:cNvPr>
          <p:cNvGraphicFramePr>
            <a:graphicFrameLocks noChangeAspect="1"/>
          </p:cNvGraphicFramePr>
          <p:nvPr>
            <p:extLst>
              <p:ext uri="{D42A27DB-BD31-4B8C-83A1-F6EECF244321}">
                <p14:modId xmlns:p14="http://schemas.microsoft.com/office/powerpoint/2010/main" val="1721928730"/>
              </p:ext>
            </p:extLst>
          </p:nvPr>
        </p:nvGraphicFramePr>
        <p:xfrm>
          <a:off x="3729658" y="649606"/>
          <a:ext cx="2638905" cy="3731000"/>
        </p:xfrm>
        <a:graphic>
          <a:graphicData uri="http://schemas.openxmlformats.org/presentationml/2006/ole">
            <mc:AlternateContent xmlns:mc="http://schemas.openxmlformats.org/markup-compatibility/2006">
              <mc:Choice xmlns:v="urn:schemas-microsoft-com:vml" Requires="v">
                <p:oleObj spid="_x0000_s1026" name="Acrobat Document" r:id="rId5" imgW="3777942" imgH="5340122" progId="AcroExch.Document.DC">
                  <p:embed/>
                </p:oleObj>
              </mc:Choice>
              <mc:Fallback>
                <p:oleObj name="Acrobat Document" r:id="rId5" imgW="3777942" imgH="5340122" progId="AcroExch.Document.DC">
                  <p:embed/>
                  <p:pic>
                    <p:nvPicPr>
                      <p:cNvPr id="3" name="Object 2">
                        <a:extLst>
                          <a:ext uri="{FF2B5EF4-FFF2-40B4-BE49-F238E27FC236}">
                            <a16:creationId xmlns:a16="http://schemas.microsoft.com/office/drawing/2014/main" id="{F5BC1645-00A8-4808-82F5-8D30A3D8648D}"/>
                          </a:ext>
                        </a:extLst>
                      </p:cNvPr>
                      <p:cNvPicPr/>
                      <p:nvPr/>
                    </p:nvPicPr>
                    <p:blipFill>
                      <a:blip r:embed="rId6"/>
                      <a:stretch>
                        <a:fillRect/>
                      </a:stretch>
                    </p:blipFill>
                    <p:spPr>
                      <a:xfrm>
                        <a:off x="3729658" y="649606"/>
                        <a:ext cx="2638905" cy="37310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94362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306085" y="370145"/>
            <a:ext cx="5915025" cy="477154"/>
          </a:xfrm>
        </p:spPr>
        <p:txBody>
          <a:bodyPr lIns="0" tIns="0" rIns="0" bIns="0">
            <a:noAutofit/>
          </a:bodyPr>
          <a:lstStyle/>
          <a:p>
            <a:r>
              <a:rPr lang="en-US" sz="2800" dirty="0"/>
              <a:t>Contents:</a:t>
            </a:r>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306085" y="1122962"/>
            <a:ext cx="5714229" cy="3520446"/>
          </a:xfrm>
        </p:spPr>
        <p:txBody>
          <a:bodyPr vert="horz" lIns="0" tIns="0" rIns="0" bIns="0" rtlCol="0" anchor="t">
            <a:noAutofit/>
          </a:bodyPr>
          <a:lstStyle/>
          <a:p>
            <a:pPr marL="128270" indent="-128270">
              <a:lnSpc>
                <a:spcPct val="100000"/>
              </a:lnSpc>
            </a:pPr>
            <a:r>
              <a:rPr lang="en-GB" sz="1800" b="0" i="0" dirty="0">
                <a:effectLst/>
                <a:cs typeface="Segoe UI"/>
              </a:rPr>
              <a:t>Peer Worker Apprenticeship – Overview </a:t>
            </a:r>
          </a:p>
          <a:p>
            <a:pPr marL="128270" indent="-128270">
              <a:lnSpc>
                <a:spcPct val="100000"/>
              </a:lnSpc>
            </a:pPr>
            <a:r>
              <a:rPr lang="en-GB" sz="1800" dirty="0">
                <a:cs typeface="Segoe UI"/>
              </a:rPr>
              <a:t>What the employer scoping told us</a:t>
            </a:r>
            <a:endParaRPr lang="en-GB" sz="1800" b="0" i="0" dirty="0">
              <a:effectLst/>
              <a:cs typeface="Segoe UI"/>
            </a:endParaRPr>
          </a:p>
          <a:p>
            <a:pPr marL="128270" indent="-128270">
              <a:lnSpc>
                <a:spcPct val="100000"/>
              </a:lnSpc>
            </a:pPr>
            <a:r>
              <a:rPr lang="en-GB" sz="1800" dirty="0">
                <a:cs typeface="Segoe UI"/>
              </a:rPr>
              <a:t>Academic recognition for existing staff </a:t>
            </a:r>
            <a:endParaRPr lang="en-GB" sz="1800" b="0" i="0" dirty="0">
              <a:effectLst/>
              <a:cs typeface="Segoe UI"/>
            </a:endParaRPr>
          </a:p>
          <a:p>
            <a:pPr marL="128270" indent="-128270">
              <a:lnSpc>
                <a:spcPct val="100000"/>
              </a:lnSpc>
            </a:pPr>
            <a:r>
              <a:rPr lang="en-GB" sz="1800" dirty="0">
                <a:cs typeface="Segoe UI"/>
              </a:rPr>
              <a:t>Career progression </a:t>
            </a:r>
            <a:endParaRPr lang="en-GB" sz="1800" b="0" i="0" dirty="0">
              <a:effectLst/>
              <a:cs typeface="Segoe UI"/>
            </a:endParaRPr>
          </a:p>
          <a:p>
            <a:pPr marL="128270" indent="-128270">
              <a:lnSpc>
                <a:spcPct val="100000"/>
              </a:lnSpc>
            </a:pPr>
            <a:r>
              <a:rPr lang="en-GB" sz="1800" dirty="0">
                <a:cs typeface="Segoe UI"/>
              </a:rPr>
              <a:t>HEE Mental Health Peer Support Worker Competence Framework </a:t>
            </a:r>
          </a:p>
          <a:p>
            <a:pPr marL="128270" indent="-128270">
              <a:lnSpc>
                <a:spcPct val="100000"/>
              </a:lnSpc>
            </a:pPr>
            <a:r>
              <a:rPr lang="en-GB" sz="1800" dirty="0">
                <a:cs typeface="Segoe UI"/>
              </a:rPr>
              <a:t>Procurement plans</a:t>
            </a:r>
          </a:p>
          <a:p>
            <a:pPr marL="128270" indent="-128270">
              <a:lnSpc>
                <a:spcPct val="100000"/>
              </a:lnSpc>
            </a:pPr>
            <a:r>
              <a:rPr lang="en-GB" sz="1800" dirty="0">
                <a:cs typeface="Segoe UI"/>
              </a:rPr>
              <a:t>Further FAQ’s and Guidance </a:t>
            </a:r>
          </a:p>
          <a:p>
            <a:pPr marL="128270" indent="-128270">
              <a:lnSpc>
                <a:spcPct val="100000"/>
              </a:lnSpc>
            </a:pPr>
            <a:endParaRPr lang="en-GB" sz="1800" dirty="0">
              <a:cs typeface="Segoe UI"/>
            </a:endParaRPr>
          </a:p>
          <a:p>
            <a:pPr marL="128270" indent="-128270">
              <a:lnSpc>
                <a:spcPct val="100000"/>
              </a:lnSpc>
            </a:pPr>
            <a:endParaRPr lang="en-GB" sz="1800" b="0" i="0" dirty="0">
              <a:effectLst/>
              <a:cs typeface="Segoe UI"/>
            </a:endParaRPr>
          </a:p>
          <a:p>
            <a:pPr marL="128270" indent="-128270">
              <a:lnSpc>
                <a:spcPct val="100000"/>
              </a:lnSpc>
            </a:pPr>
            <a:endParaRPr lang="en-GB" sz="1800" dirty="0">
              <a:cs typeface="Arial"/>
            </a:endParaRPr>
          </a:p>
          <a:p>
            <a:pPr marL="0" indent="0">
              <a:lnSpc>
                <a:spcPct val="100000"/>
              </a:lnSpc>
              <a:buNone/>
            </a:pPr>
            <a:endParaRPr lang="en-GB" sz="1800" dirty="0">
              <a:cs typeface="Arial"/>
            </a:endParaRPr>
          </a:p>
          <a:p>
            <a:pPr marL="0" indent="0">
              <a:lnSpc>
                <a:spcPct val="100000"/>
              </a:lnSpc>
              <a:buNone/>
            </a:pPr>
            <a:endParaRPr lang="en-GB" sz="1800" b="0" i="0" dirty="0">
              <a:effectLst/>
              <a:cs typeface="Arial"/>
            </a:endParaRPr>
          </a:p>
          <a:p>
            <a:pPr marL="0" indent="0">
              <a:lnSpc>
                <a:spcPct val="100000"/>
              </a:lnSpc>
              <a:buNone/>
            </a:pPr>
            <a:endParaRPr lang="en-US" sz="1800" dirty="0">
              <a:cs typeface="Arial" panose="020B0604020202020204"/>
            </a:endParaRPr>
          </a:p>
        </p:txBody>
      </p:sp>
    </p:spTree>
    <p:extLst>
      <p:ext uri="{BB962C8B-B14F-4D97-AF65-F5344CB8AC3E}">
        <p14:creationId xmlns:p14="http://schemas.microsoft.com/office/powerpoint/2010/main" val="380214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5A03B-EC23-4545-B3DA-D7382F41739A}"/>
              </a:ext>
            </a:extLst>
          </p:cNvPr>
          <p:cNvSpPr>
            <a:spLocks noGrp="1"/>
          </p:cNvSpPr>
          <p:nvPr>
            <p:ph idx="1"/>
          </p:nvPr>
        </p:nvSpPr>
        <p:spPr>
          <a:xfrm>
            <a:off x="315476" y="947141"/>
            <a:ext cx="6227048" cy="3477818"/>
          </a:xfrm>
        </p:spPr>
        <p:txBody>
          <a:bodyPr>
            <a:noAutofit/>
          </a:bodyPr>
          <a:lstStyle/>
          <a:p>
            <a:r>
              <a:rPr lang="en-US" sz="1800" b="0" i="0" dirty="0">
                <a:solidFill>
                  <a:srgbClr val="404040"/>
                </a:solidFill>
                <a:effectLst/>
              </a:rPr>
              <a:t>The apprenticeship standard has been developed to support increased opportunities for people with lived experience to enter and progress in peer worker roles. </a:t>
            </a:r>
          </a:p>
          <a:p>
            <a:endParaRPr lang="en-US" sz="1800" dirty="0">
              <a:solidFill>
                <a:srgbClr val="404040"/>
              </a:solidFill>
            </a:endParaRPr>
          </a:p>
          <a:p>
            <a:r>
              <a:rPr lang="en-US" sz="1800" b="0" i="0" dirty="0">
                <a:solidFill>
                  <a:srgbClr val="404040"/>
                </a:solidFill>
                <a:effectLst/>
              </a:rPr>
              <a:t>We believe this apprenticeship standard will provide a significant steppingstone into a wide variety of peer support roles including leadership roles such as Senior Peer Support Worker, Peer Support Lead or Peer Support </a:t>
            </a:r>
            <a:r>
              <a:rPr lang="en-US" sz="1800" dirty="0">
                <a:solidFill>
                  <a:srgbClr val="404040"/>
                </a:solidFill>
              </a:rPr>
              <a:t>Supervisors</a:t>
            </a:r>
            <a:r>
              <a:rPr lang="en-US" sz="1800" b="0" i="0" dirty="0">
                <a:solidFill>
                  <a:srgbClr val="404040"/>
                </a:solidFill>
                <a:effectLst/>
              </a:rPr>
              <a:t>. </a:t>
            </a:r>
          </a:p>
          <a:p>
            <a:endParaRPr lang="en-US" sz="1800" dirty="0">
              <a:solidFill>
                <a:srgbClr val="404040"/>
              </a:solidFill>
            </a:endParaRPr>
          </a:p>
          <a:p>
            <a:r>
              <a:rPr lang="en-US" sz="1800" b="1" i="0" dirty="0">
                <a:solidFill>
                  <a:srgbClr val="404040"/>
                </a:solidFill>
                <a:effectLst/>
              </a:rPr>
              <a:t>You can find the draft standard</a:t>
            </a:r>
            <a:r>
              <a:rPr lang="en-US" sz="1800" b="0" i="0" dirty="0">
                <a:solidFill>
                  <a:srgbClr val="404040"/>
                </a:solidFill>
                <a:effectLst/>
              </a:rPr>
              <a:t> </a:t>
            </a:r>
            <a:r>
              <a:rPr lang="en-US" sz="1800" b="1" i="0" u="none" strike="noStrike" dirty="0">
                <a:solidFill>
                  <a:schemeClr val="tx1"/>
                </a:solidFill>
                <a:effectLst/>
                <a:hlinkClick r:id="rId2">
                  <a:extLst>
                    <a:ext uri="{A12FA001-AC4F-418D-AE19-62706E023703}">
                      <ahyp:hlinkClr xmlns:ahyp="http://schemas.microsoft.com/office/drawing/2018/hyperlinkcolor" val="tx"/>
                    </a:ext>
                  </a:extLst>
                </a:hlinkClick>
              </a:rPr>
              <a:t>here</a:t>
            </a:r>
            <a:r>
              <a:rPr lang="en-US" sz="1800" b="1" i="0" u="none" strike="noStrike" dirty="0">
                <a:solidFill>
                  <a:srgbClr val="00557F"/>
                </a:solidFill>
                <a:effectLst/>
              </a:rPr>
              <a:t> </a:t>
            </a:r>
            <a:endParaRPr lang="en-GB" sz="1800" dirty="0"/>
          </a:p>
        </p:txBody>
      </p:sp>
      <p:sp>
        <p:nvSpPr>
          <p:cNvPr id="4" name="Title 1">
            <a:extLst>
              <a:ext uri="{FF2B5EF4-FFF2-40B4-BE49-F238E27FC236}">
                <a16:creationId xmlns:a16="http://schemas.microsoft.com/office/drawing/2014/main" id="{0F85C1CF-CFFF-4D98-BC2E-A37B8E3B4F11}"/>
              </a:ext>
            </a:extLst>
          </p:cNvPr>
          <p:cNvSpPr>
            <a:spLocks noGrp="1"/>
          </p:cNvSpPr>
          <p:nvPr>
            <p:ph type="title"/>
          </p:nvPr>
        </p:nvSpPr>
        <p:spPr>
          <a:xfrm>
            <a:off x="315476" y="240704"/>
            <a:ext cx="5915025" cy="477837"/>
          </a:xfrm>
        </p:spPr>
        <p:txBody>
          <a:bodyPr lIns="0" tIns="0" rIns="0" bIns="0">
            <a:noAutofit/>
          </a:bodyPr>
          <a:lstStyle/>
          <a:p>
            <a:r>
              <a:rPr lang="en-US" sz="2400" dirty="0"/>
              <a:t>Peer Worker Apprenticeship</a:t>
            </a:r>
          </a:p>
        </p:txBody>
      </p:sp>
    </p:spTree>
    <p:extLst>
      <p:ext uri="{BB962C8B-B14F-4D97-AF65-F5344CB8AC3E}">
        <p14:creationId xmlns:p14="http://schemas.microsoft.com/office/powerpoint/2010/main" val="152946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306085" y="182125"/>
            <a:ext cx="5915025" cy="477154"/>
          </a:xfrm>
        </p:spPr>
        <p:txBody>
          <a:bodyPr lIns="0" tIns="0" rIns="0" bIns="0">
            <a:noAutofit/>
          </a:bodyPr>
          <a:lstStyle/>
          <a:p>
            <a:r>
              <a:rPr lang="en-US" sz="2400" dirty="0"/>
              <a:t>Peer Worker Apprenticeship – Overview </a:t>
            </a:r>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306085" y="984185"/>
            <a:ext cx="5714229" cy="3520446"/>
          </a:xfrm>
        </p:spPr>
        <p:txBody>
          <a:bodyPr vert="horz" lIns="0" tIns="0" rIns="0" bIns="0" rtlCol="0" anchor="t">
            <a:noAutofit/>
          </a:bodyPr>
          <a:lstStyle/>
          <a:p>
            <a:pPr marL="128270" indent="-128270"/>
            <a:endParaRPr lang="en-GB" sz="1600">
              <a:cs typeface="Arial"/>
            </a:endParaRPr>
          </a:p>
          <a:p>
            <a:pPr marL="0" indent="0">
              <a:buNone/>
            </a:pPr>
            <a:endParaRPr lang="en-GB" sz="1600">
              <a:cs typeface="Arial"/>
            </a:endParaRPr>
          </a:p>
          <a:p>
            <a:pPr marL="0" indent="0">
              <a:buNone/>
            </a:pPr>
            <a:endParaRPr lang="en-GB" sz="1600" b="0" i="0">
              <a:effectLst/>
              <a:latin typeface="Arial" panose="020B0604020202020204"/>
              <a:cs typeface="Arial"/>
            </a:endParaRPr>
          </a:p>
          <a:p>
            <a:pPr marL="0" indent="0">
              <a:buNone/>
            </a:pPr>
            <a:endParaRPr lang="en-GB" sz="2000">
              <a:latin typeface="Segoe UI" panose="020B0502040204020203" pitchFamily="34" charset="0"/>
              <a:cs typeface="Segoe UI"/>
            </a:endParaRPr>
          </a:p>
          <a:p>
            <a:endParaRPr lang="en-US" sz="1600">
              <a:cs typeface="Arial" panose="020B0604020202020204"/>
            </a:endParaRPr>
          </a:p>
        </p:txBody>
      </p:sp>
      <p:sp>
        <p:nvSpPr>
          <p:cNvPr id="4" name="Content Placeholder 2">
            <a:extLst>
              <a:ext uri="{FF2B5EF4-FFF2-40B4-BE49-F238E27FC236}">
                <a16:creationId xmlns:a16="http://schemas.microsoft.com/office/drawing/2014/main" id="{2BC454AA-EAF2-490E-8CBA-EBB5122C6BBF}"/>
              </a:ext>
            </a:extLst>
          </p:cNvPr>
          <p:cNvSpPr txBox="1">
            <a:spLocks/>
          </p:cNvSpPr>
          <p:nvPr/>
        </p:nvSpPr>
        <p:spPr>
          <a:xfrm>
            <a:off x="306085" y="811527"/>
            <a:ext cx="6245830" cy="3520446"/>
          </a:xfrm>
          <a:prstGeom prst="rect">
            <a:avLst/>
          </a:prstGeom>
        </p:spPr>
        <p:txBody>
          <a:bodyPr vert="horz" lIns="0" tIns="0" rIns="0" bIns="0" rtlCol="0" anchor="t">
            <a:noAutofit/>
          </a:bodyPr>
          <a:lst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l" fontAlgn="base"/>
            <a:r>
              <a:rPr lang="en-US" sz="1800" b="0" i="0" dirty="0">
                <a:solidFill>
                  <a:srgbClr val="404040"/>
                </a:solidFill>
                <a:effectLst/>
              </a:rPr>
              <a:t>The Peer Worker apprenticeship standard has been co-produced with Peer Workers who have </a:t>
            </a:r>
            <a:r>
              <a:rPr lang="en-US" sz="1800" b="1" i="0" dirty="0">
                <a:solidFill>
                  <a:srgbClr val="404040"/>
                </a:solidFill>
                <a:effectLst/>
              </a:rPr>
              <a:t>drawn on their own personal experience of the peer role </a:t>
            </a:r>
            <a:r>
              <a:rPr lang="en-US" sz="1800" b="0" i="0" dirty="0">
                <a:solidFill>
                  <a:srgbClr val="404040"/>
                </a:solidFill>
                <a:effectLst/>
              </a:rPr>
              <a:t>to inform the knowledge, skills and behaviors.</a:t>
            </a:r>
          </a:p>
          <a:p>
            <a:pPr algn="l" fontAlgn="base"/>
            <a:endParaRPr lang="en-US" sz="1800" b="0" i="0" dirty="0">
              <a:solidFill>
                <a:srgbClr val="404040"/>
              </a:solidFill>
              <a:effectLst/>
            </a:endParaRPr>
          </a:p>
          <a:p>
            <a:pPr algn="l" fontAlgn="base"/>
            <a:r>
              <a:rPr lang="en-US" sz="1800" b="0" i="0" dirty="0">
                <a:solidFill>
                  <a:srgbClr val="404040"/>
                </a:solidFill>
                <a:effectLst/>
              </a:rPr>
              <a:t>This occupation is found in a range of services that embed peer-led roles within </a:t>
            </a:r>
            <a:r>
              <a:rPr lang="en-US" sz="1800" b="1" i="0" dirty="0">
                <a:solidFill>
                  <a:srgbClr val="404040"/>
                </a:solidFill>
                <a:effectLst/>
              </a:rPr>
              <a:t>third sector, community, social enterprise, and statutory sectors, including the NHS, health, justice, housing, and private providers of specialist services</a:t>
            </a:r>
            <a:r>
              <a:rPr lang="en-US" sz="1800" b="0" i="0" dirty="0">
                <a:solidFill>
                  <a:srgbClr val="404040"/>
                </a:solidFill>
                <a:effectLst/>
              </a:rPr>
              <a:t>. </a:t>
            </a:r>
          </a:p>
          <a:p>
            <a:pPr algn="l" fontAlgn="base"/>
            <a:endParaRPr lang="en-US" sz="1800" b="0" i="0" dirty="0">
              <a:solidFill>
                <a:srgbClr val="404040"/>
              </a:solidFill>
              <a:effectLst/>
            </a:endParaRPr>
          </a:p>
          <a:p>
            <a:pPr algn="l" fontAlgn="base"/>
            <a:r>
              <a:rPr lang="en-US" sz="1800" b="0" i="0" dirty="0">
                <a:solidFill>
                  <a:srgbClr val="404040"/>
                </a:solidFill>
                <a:effectLst/>
              </a:rPr>
              <a:t>The occupation is unique in that it is </a:t>
            </a:r>
            <a:r>
              <a:rPr lang="en-US" sz="1800" b="1" i="0" dirty="0">
                <a:solidFill>
                  <a:srgbClr val="404040"/>
                </a:solidFill>
                <a:effectLst/>
              </a:rPr>
              <a:t>only open to those who have expertise by experience. </a:t>
            </a:r>
            <a:br>
              <a:rPr lang="en-US" sz="1800" b="0" i="0" dirty="0">
                <a:solidFill>
                  <a:srgbClr val="404040"/>
                </a:solidFill>
                <a:effectLst/>
              </a:rPr>
            </a:br>
            <a:endParaRPr lang="en-US" sz="1800" b="0" i="0" dirty="0">
              <a:solidFill>
                <a:srgbClr val="404040"/>
              </a:solidFill>
              <a:effectLst/>
            </a:endParaRPr>
          </a:p>
          <a:p>
            <a:pPr fontAlgn="base"/>
            <a:endParaRPr lang="en-US" sz="1800" dirty="0">
              <a:cs typeface="Arial" panose="020B0604020202020204"/>
            </a:endParaRPr>
          </a:p>
        </p:txBody>
      </p:sp>
    </p:spTree>
    <p:extLst>
      <p:ext uri="{BB962C8B-B14F-4D97-AF65-F5344CB8AC3E}">
        <p14:creationId xmlns:p14="http://schemas.microsoft.com/office/powerpoint/2010/main" val="142777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DF18-41C0-4889-AC21-A898E0AA7F52}"/>
              </a:ext>
            </a:extLst>
          </p:cNvPr>
          <p:cNvSpPr>
            <a:spLocks noGrp="1"/>
          </p:cNvSpPr>
          <p:nvPr>
            <p:ph type="title"/>
          </p:nvPr>
        </p:nvSpPr>
        <p:spPr>
          <a:xfrm>
            <a:off x="314946" y="286620"/>
            <a:ext cx="5915025" cy="477154"/>
          </a:xfrm>
        </p:spPr>
        <p:txBody>
          <a:bodyPr/>
          <a:lstStyle/>
          <a:p>
            <a:r>
              <a:rPr lang="en-US" dirty="0"/>
              <a:t>What the employer scoping told us</a:t>
            </a:r>
            <a:endParaRPr lang="en-GB" dirty="0"/>
          </a:p>
        </p:txBody>
      </p:sp>
      <p:sp>
        <p:nvSpPr>
          <p:cNvPr id="4" name="Content Placeholder 2">
            <a:extLst>
              <a:ext uri="{FF2B5EF4-FFF2-40B4-BE49-F238E27FC236}">
                <a16:creationId xmlns:a16="http://schemas.microsoft.com/office/drawing/2014/main" id="{832C20A5-285C-4B15-9B1A-9961F79EAE18}"/>
              </a:ext>
            </a:extLst>
          </p:cNvPr>
          <p:cNvSpPr txBox="1">
            <a:spLocks/>
          </p:cNvSpPr>
          <p:nvPr/>
        </p:nvSpPr>
        <p:spPr>
          <a:xfrm>
            <a:off x="306085" y="999786"/>
            <a:ext cx="6245830" cy="3520446"/>
          </a:xfrm>
          <a:prstGeom prst="rect">
            <a:avLst/>
          </a:prstGeom>
        </p:spPr>
        <p:txBody>
          <a:bodyPr vert="horz" lIns="0" tIns="0" rIns="0" bIns="0" rtlCol="0" anchor="t">
            <a:noAutofit/>
          </a:bodyPr>
          <a:lst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l" fontAlgn="base"/>
            <a:r>
              <a:rPr lang="en-US" sz="1800" b="0" i="0" dirty="0">
                <a:solidFill>
                  <a:srgbClr val="404040"/>
                </a:solidFill>
                <a:effectLst/>
              </a:rPr>
              <a:t>In May 2021 HEE, in conjunction with the trailblazer group, conducted an employer scoping exercise.</a:t>
            </a:r>
          </a:p>
          <a:p>
            <a:pPr algn="l" fontAlgn="base"/>
            <a:endParaRPr lang="en-US" sz="1800" b="0" i="0" dirty="0">
              <a:solidFill>
                <a:srgbClr val="404040"/>
              </a:solidFill>
              <a:effectLst/>
            </a:endParaRPr>
          </a:p>
          <a:p>
            <a:pPr algn="l" fontAlgn="base"/>
            <a:r>
              <a:rPr lang="en-US" sz="1800" dirty="0">
                <a:solidFill>
                  <a:srgbClr val="404040"/>
                </a:solidFill>
              </a:rPr>
              <a:t>The purpose was to inform a national procurement to source both national and regional training providers and to better understand employer workforce demand for the apprenticeship - identifying key barrier and areas of support. </a:t>
            </a:r>
          </a:p>
          <a:p>
            <a:pPr algn="l" fontAlgn="base"/>
            <a:endParaRPr lang="en-US" sz="1800" b="0" i="0" dirty="0">
              <a:solidFill>
                <a:srgbClr val="404040"/>
              </a:solidFill>
              <a:effectLst/>
            </a:endParaRPr>
          </a:p>
          <a:p>
            <a:pPr algn="l" fontAlgn="base"/>
            <a:r>
              <a:rPr lang="en-US" sz="1800" b="1" dirty="0">
                <a:solidFill>
                  <a:srgbClr val="404040"/>
                </a:solidFill>
              </a:rPr>
              <a:t>70 responses </a:t>
            </a:r>
            <a:r>
              <a:rPr lang="en-US" sz="1800" dirty="0">
                <a:solidFill>
                  <a:srgbClr val="404040"/>
                </a:solidFill>
              </a:rPr>
              <a:t>were received from a mix of NHS, private, social and PIVO </a:t>
            </a:r>
            <a:r>
              <a:rPr lang="en-US" sz="1800" dirty="0" err="1">
                <a:solidFill>
                  <a:srgbClr val="404040"/>
                </a:solidFill>
              </a:rPr>
              <a:t>organisations</a:t>
            </a:r>
            <a:r>
              <a:rPr lang="en-US" sz="1800" dirty="0">
                <a:solidFill>
                  <a:srgbClr val="404040"/>
                </a:solidFill>
              </a:rPr>
              <a:t>.</a:t>
            </a:r>
          </a:p>
          <a:p>
            <a:pPr marL="0" indent="0" algn="l" fontAlgn="base">
              <a:buNone/>
            </a:pPr>
            <a:br>
              <a:rPr lang="en-US" sz="1800" b="0" i="0" dirty="0">
                <a:solidFill>
                  <a:srgbClr val="404040"/>
                </a:solidFill>
                <a:effectLst/>
              </a:rPr>
            </a:br>
            <a:endParaRPr lang="en-US" sz="1800" b="0" i="0" dirty="0">
              <a:solidFill>
                <a:srgbClr val="404040"/>
              </a:solidFill>
              <a:effectLst/>
            </a:endParaRPr>
          </a:p>
          <a:p>
            <a:pPr fontAlgn="base"/>
            <a:endParaRPr lang="en-US" sz="1800" dirty="0">
              <a:cs typeface="Arial" panose="020B0604020202020204"/>
            </a:endParaRPr>
          </a:p>
        </p:txBody>
      </p:sp>
    </p:spTree>
    <p:extLst>
      <p:ext uri="{BB962C8B-B14F-4D97-AF65-F5344CB8AC3E}">
        <p14:creationId xmlns:p14="http://schemas.microsoft.com/office/powerpoint/2010/main" val="130178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605DAB-B49B-46EA-AC3F-28D3E61CD494}"/>
              </a:ext>
            </a:extLst>
          </p:cNvPr>
          <p:cNvSpPr txBox="1">
            <a:spLocks/>
          </p:cNvSpPr>
          <p:nvPr/>
        </p:nvSpPr>
        <p:spPr>
          <a:xfrm>
            <a:off x="314946" y="286620"/>
            <a:ext cx="5915025" cy="477154"/>
          </a:xfrm>
          <a:prstGeom prst="rect">
            <a:avLst/>
          </a:prstGeom>
        </p:spPr>
        <p:txBody>
          <a:bodyPr vert="horz" lIns="91440" tIns="45720" rIns="91440" bIns="45720" rtlCol="0" anchor="ctr">
            <a:normAutofit/>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a:t>What the employer scoping told us</a:t>
            </a:r>
            <a:endParaRPr lang="en-GB" dirty="0"/>
          </a:p>
        </p:txBody>
      </p:sp>
      <p:pic>
        <p:nvPicPr>
          <p:cNvPr id="6" name="Picture 5" descr="Graphical user interface, application, Word&#10;&#10;Description automatically generated">
            <a:extLst>
              <a:ext uri="{FF2B5EF4-FFF2-40B4-BE49-F238E27FC236}">
                <a16:creationId xmlns:a16="http://schemas.microsoft.com/office/drawing/2014/main" id="{81515020-FCA4-4CEA-9B25-45D321D51331}"/>
              </a:ext>
            </a:extLst>
          </p:cNvPr>
          <p:cNvPicPr>
            <a:picLocks noChangeAspect="1"/>
          </p:cNvPicPr>
          <p:nvPr/>
        </p:nvPicPr>
        <p:blipFill rotWithShape="1">
          <a:blip r:embed="rId2"/>
          <a:srcRect l="8235" t="15665" r="66960" b="43551"/>
          <a:stretch/>
        </p:blipFill>
        <p:spPr>
          <a:xfrm>
            <a:off x="314946" y="1099297"/>
            <a:ext cx="6368045" cy="2944906"/>
          </a:xfrm>
          <a:prstGeom prst="rect">
            <a:avLst/>
          </a:prstGeom>
        </p:spPr>
      </p:pic>
    </p:spTree>
    <p:extLst>
      <p:ext uri="{BB962C8B-B14F-4D97-AF65-F5344CB8AC3E}">
        <p14:creationId xmlns:p14="http://schemas.microsoft.com/office/powerpoint/2010/main" val="306107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ord&#10;&#10;Description automatically generated">
            <a:extLst>
              <a:ext uri="{FF2B5EF4-FFF2-40B4-BE49-F238E27FC236}">
                <a16:creationId xmlns:a16="http://schemas.microsoft.com/office/drawing/2014/main" id="{A41B1D5E-D50C-44B9-B066-05FED900BB67}"/>
              </a:ext>
            </a:extLst>
          </p:cNvPr>
          <p:cNvPicPr>
            <a:picLocks noChangeAspect="1"/>
          </p:cNvPicPr>
          <p:nvPr/>
        </p:nvPicPr>
        <p:blipFill rotWithShape="1">
          <a:blip r:embed="rId2"/>
          <a:srcRect l="7451" t="57028" r="68530" b="4485"/>
          <a:stretch/>
        </p:blipFill>
        <p:spPr>
          <a:xfrm>
            <a:off x="391055" y="685799"/>
            <a:ext cx="6075889" cy="2931459"/>
          </a:xfrm>
          <a:prstGeom prst="rect">
            <a:avLst/>
          </a:prstGeom>
        </p:spPr>
      </p:pic>
    </p:spTree>
    <p:extLst>
      <p:ext uri="{BB962C8B-B14F-4D97-AF65-F5344CB8AC3E}">
        <p14:creationId xmlns:p14="http://schemas.microsoft.com/office/powerpoint/2010/main" val="131138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ord&#10;&#10;Description automatically generated">
            <a:extLst>
              <a:ext uri="{FF2B5EF4-FFF2-40B4-BE49-F238E27FC236}">
                <a16:creationId xmlns:a16="http://schemas.microsoft.com/office/drawing/2014/main" id="{A788499D-41F0-4F40-9F0D-F7731EBF2BE4}"/>
              </a:ext>
            </a:extLst>
          </p:cNvPr>
          <p:cNvPicPr>
            <a:picLocks noChangeAspect="1"/>
          </p:cNvPicPr>
          <p:nvPr/>
        </p:nvPicPr>
        <p:blipFill rotWithShape="1">
          <a:blip r:embed="rId2"/>
          <a:srcRect l="8235" t="42158" r="67941" b="18827"/>
          <a:stretch/>
        </p:blipFill>
        <p:spPr>
          <a:xfrm>
            <a:off x="458401" y="921123"/>
            <a:ext cx="5941197" cy="2736477"/>
          </a:xfrm>
          <a:prstGeom prst="rect">
            <a:avLst/>
          </a:prstGeom>
        </p:spPr>
      </p:pic>
    </p:spTree>
    <p:extLst>
      <p:ext uri="{BB962C8B-B14F-4D97-AF65-F5344CB8AC3E}">
        <p14:creationId xmlns:p14="http://schemas.microsoft.com/office/powerpoint/2010/main" val="359660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CF715-3005-4880-90E3-378A0B19D0F6}"/>
              </a:ext>
            </a:extLst>
          </p:cNvPr>
          <p:cNvSpPr>
            <a:spLocks noGrp="1"/>
          </p:cNvSpPr>
          <p:nvPr>
            <p:ph idx="1"/>
          </p:nvPr>
        </p:nvSpPr>
        <p:spPr>
          <a:xfrm>
            <a:off x="173751" y="247018"/>
            <a:ext cx="6274114" cy="4116553"/>
          </a:xfrm>
        </p:spPr>
        <p:txBody>
          <a:bodyPr>
            <a:noAutofit/>
          </a:bodyPr>
          <a:lstStyle/>
          <a:p>
            <a:pPr marL="0" indent="0" algn="ctr">
              <a:buNone/>
            </a:pPr>
            <a:r>
              <a:rPr lang="en-US" sz="1500" b="1" i="1" dirty="0">
                <a:solidFill>
                  <a:schemeClr val="tx1"/>
                </a:solidFill>
                <a:effectLst/>
              </a:rPr>
              <a:t>“It is good opportunity for peer support workers like myself who are interested in further personal and career development”</a:t>
            </a:r>
          </a:p>
          <a:p>
            <a:pPr algn="ctr"/>
            <a:endParaRPr lang="en-US" sz="1500" b="1" i="1" dirty="0">
              <a:solidFill>
                <a:schemeClr val="accent5"/>
              </a:solidFill>
            </a:endParaRPr>
          </a:p>
          <a:p>
            <a:pPr marL="0" indent="0" algn="ctr">
              <a:buNone/>
            </a:pPr>
            <a:r>
              <a:rPr lang="en-US" sz="1500" b="1" i="1" dirty="0">
                <a:solidFill>
                  <a:schemeClr val="accent5"/>
                </a:solidFill>
                <a:effectLst/>
              </a:rPr>
              <a:t>“I feel that having more peer worker roles available is vital for our success moving forward. There needs to be a more structured pathway for these workers, as it can be very restricting with regards to the possible roles that peer workers can advance onto”</a:t>
            </a:r>
          </a:p>
          <a:p>
            <a:pPr algn="ctr"/>
            <a:endParaRPr lang="en-US" sz="1500" b="1" i="1" dirty="0">
              <a:solidFill>
                <a:srgbClr val="404040"/>
              </a:solidFill>
            </a:endParaRPr>
          </a:p>
          <a:p>
            <a:pPr marL="0" indent="0" algn="ctr">
              <a:buNone/>
            </a:pPr>
            <a:r>
              <a:rPr lang="en-US" sz="1500" b="1" i="1" dirty="0">
                <a:solidFill>
                  <a:schemeClr val="tx1"/>
                </a:solidFill>
                <a:effectLst/>
              </a:rPr>
              <a:t>“I think this is a fantastic progression pathway for people with lived experience. </a:t>
            </a:r>
            <a:r>
              <a:rPr lang="en-US" sz="1500" b="1" i="1" dirty="0" err="1">
                <a:solidFill>
                  <a:schemeClr val="tx1"/>
                </a:solidFill>
                <a:effectLst/>
              </a:rPr>
              <a:t>Organisationally</a:t>
            </a:r>
            <a:r>
              <a:rPr lang="en-US" sz="1500" b="1" i="1" dirty="0">
                <a:solidFill>
                  <a:schemeClr val="tx1"/>
                </a:solidFill>
                <a:effectLst/>
              </a:rPr>
              <a:t> I would have appreciated some support in conversations with our workforce teams in how we can make this a priority in our Trust, and to commit finances towards creating the apprenticeships” </a:t>
            </a:r>
          </a:p>
          <a:p>
            <a:pPr algn="ctr"/>
            <a:endParaRPr lang="en-US" sz="1500" b="1" i="1" dirty="0">
              <a:solidFill>
                <a:srgbClr val="404040"/>
              </a:solidFill>
            </a:endParaRPr>
          </a:p>
          <a:p>
            <a:pPr marL="0" indent="0" algn="ctr">
              <a:buNone/>
            </a:pPr>
            <a:r>
              <a:rPr lang="en-US" sz="1500" b="1" i="1" dirty="0">
                <a:solidFill>
                  <a:schemeClr val="accent5"/>
                </a:solidFill>
                <a:effectLst/>
              </a:rPr>
              <a:t>“Currently have a workforce of 51 Band 3 Peer Supporters, Band 4 Senior Peer Supporters and introducing Band 5 Peer Support Supervisors. We would support apprenticeships into a Band 5 role in the future”</a:t>
            </a:r>
            <a:endParaRPr lang="en-GB" sz="1500" b="1" i="1" dirty="0">
              <a:solidFill>
                <a:schemeClr val="accent5"/>
              </a:solidFill>
            </a:endParaRPr>
          </a:p>
        </p:txBody>
      </p:sp>
    </p:spTree>
    <p:extLst>
      <p:ext uri="{BB962C8B-B14F-4D97-AF65-F5344CB8AC3E}">
        <p14:creationId xmlns:p14="http://schemas.microsoft.com/office/powerpoint/2010/main" val="3186601403"/>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6D64D2E87FC3428E2734694E69DE41" ma:contentTypeVersion="13" ma:contentTypeDescription="Create a new document." ma:contentTypeScope="" ma:versionID="bd75f93b9f2e17e1c98d5fe0b7804d11">
  <xsd:schema xmlns:xsd="http://www.w3.org/2001/XMLSchema" xmlns:xs="http://www.w3.org/2001/XMLSchema" xmlns:p="http://schemas.microsoft.com/office/2006/metadata/properties" xmlns:ns2="6b567b78-4b00-4611-a1ec-01c326b70faa" xmlns:ns3="428f0469-a703-48e6-aa9a-8a335d8e1302" targetNamespace="http://schemas.microsoft.com/office/2006/metadata/properties" ma:root="true" ma:fieldsID="9806ae439762449249517b6529634b9f" ns2:_="" ns3:_="">
    <xsd:import namespace="6b567b78-4b00-4611-a1ec-01c326b70faa"/>
    <xsd:import namespace="428f0469-a703-48e6-aa9a-8a335d8e130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67b78-4b00-4611-a1ec-01c326b70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8f0469-a703-48e6-aa9a-8a335d8e13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28f0469-a703-48e6-aa9a-8a335d8e1302">
      <UserInfo>
        <DisplayName>Jordan Law</DisplayName>
        <AccountId>160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33B72B-49F5-4D72-A7D6-BE1DA232128E}">
  <ds:schemaRefs>
    <ds:schemaRef ds:uri="428f0469-a703-48e6-aa9a-8a335d8e1302"/>
    <ds:schemaRef ds:uri="6b567b78-4b00-4611-a1ec-01c326b70f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F50172-E827-46E3-AF3F-C8D7F11F6A66}">
  <ds:schemaRefs>
    <ds:schemaRef ds:uri="http://purl.org/dc/terms/"/>
    <ds:schemaRef ds:uri="6b567b78-4b00-4611-a1ec-01c326b70faa"/>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428f0469-a703-48e6-aa9a-8a335d8e1302"/>
    <ds:schemaRef ds:uri="http://www.w3.org/XML/1998/namespace"/>
  </ds:schemaRefs>
</ds:datastoreItem>
</file>

<file path=customXml/itemProps3.xml><?xml version="1.0" encoding="utf-8"?>
<ds:datastoreItem xmlns:ds="http://schemas.openxmlformats.org/officeDocument/2006/customXml" ds:itemID="{B2D0194E-777F-4ADF-927D-A6599A958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HEE</Template>
  <TotalTime>1881</TotalTime>
  <Words>1173</Words>
  <Application>Microsoft Office PowerPoint</Application>
  <PresentationFormat>Custom</PresentationFormat>
  <Paragraphs>111</Paragraphs>
  <Slides>17</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Frutiger W01</vt:lpstr>
      <vt:lpstr>Segoe UI</vt:lpstr>
      <vt:lpstr>HEE</vt:lpstr>
      <vt:lpstr>Acrobat Document</vt:lpstr>
      <vt:lpstr>PowerPoint Presentation</vt:lpstr>
      <vt:lpstr>Contents:</vt:lpstr>
      <vt:lpstr>Peer Worker Apprenticeship</vt:lpstr>
      <vt:lpstr>Peer Worker Apprenticeship – Overview </vt:lpstr>
      <vt:lpstr>What the employer scoping told us</vt:lpstr>
      <vt:lpstr>PowerPoint Presentation</vt:lpstr>
      <vt:lpstr>PowerPoint Presentation</vt:lpstr>
      <vt:lpstr>PowerPoint Presentation</vt:lpstr>
      <vt:lpstr>PowerPoint Presentation</vt:lpstr>
      <vt:lpstr>Academic recognition and Progression</vt:lpstr>
      <vt:lpstr>The Competence Framework for Mental Health Peer Support Workers </vt:lpstr>
      <vt:lpstr>Shared Purpose and Ambition</vt:lpstr>
      <vt:lpstr>PowerPoint Presentation</vt:lpstr>
      <vt:lpstr>PowerPoint Presentation</vt:lpstr>
      <vt:lpstr>Are there other training routes for Peer Workers? </vt:lpstr>
      <vt:lpstr>Procurement and next steps  </vt:lpstr>
      <vt:lpstr>FAQ’s and Additional Guidance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Maeve O'Connell</cp:lastModifiedBy>
  <cp:revision>14</cp:revision>
  <dcterms:created xsi:type="dcterms:W3CDTF">2021-04-06T16:42:50Z</dcterms:created>
  <dcterms:modified xsi:type="dcterms:W3CDTF">2021-10-27T13:20:37Z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0x010100F76D64D2E87FC3428E2734694E69DE41</vt:lpwstr>
  </property>
</Properties>
</file>